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77" r:id="rId5"/>
    <p:sldId id="297" r:id="rId6"/>
    <p:sldId id="278" r:id="rId7"/>
    <p:sldId id="309" r:id="rId8"/>
    <p:sldId id="310" r:id="rId9"/>
    <p:sldId id="312" r:id="rId10"/>
    <p:sldId id="308" r:id="rId11"/>
    <p:sldId id="298" r:id="rId12"/>
    <p:sldId id="299" r:id="rId13"/>
    <p:sldId id="317" r:id="rId14"/>
    <p:sldId id="300" r:id="rId15"/>
    <p:sldId id="313" r:id="rId16"/>
    <p:sldId id="314" r:id="rId17"/>
    <p:sldId id="315" r:id="rId18"/>
    <p:sldId id="316" r:id="rId19"/>
    <p:sldId id="305" r:id="rId20"/>
    <p:sldId id="307" r:id="rId21"/>
    <p:sldId id="292" r:id="rId22"/>
    <p:sldId id="280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>
        <p:scale>
          <a:sx n="81" d="100"/>
          <a:sy n="81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Postsecondary Mentees 2012-13</a:t>
            </a:r>
          </a:p>
          <a:p>
            <a:pPr>
              <a:defRPr sz="1800"/>
            </a:pPr>
            <a:r>
              <a:rPr lang="en-US" sz="1800" dirty="0"/>
              <a:t>Successes Reported on Mentor</a:t>
            </a:r>
            <a:r>
              <a:rPr lang="en-US" sz="1800" baseline="0" dirty="0"/>
              <a:t> Monthly Reports </a:t>
            </a:r>
          </a:p>
          <a:p>
            <a:pPr>
              <a:defRPr sz="1800"/>
            </a:pPr>
            <a:r>
              <a:rPr lang="en-US" sz="1800" baseline="0" dirty="0"/>
              <a:t>(N=76 comments)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1306626034726399"/>
          <c:y val="0.200863809629276"/>
          <c:w val="0.47291130375529999"/>
          <c:h val="0.7683755849052670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'postsec-redo'!$E$103:$E$112</c:f>
              <c:strCache>
                <c:ptCount val="10"/>
                <c:pt idx="0">
                  <c:v>Completing modules</c:v>
                </c:pt>
                <c:pt idx="1">
                  <c:v>Earned degree and/or accepted in graduate program</c:v>
                </c:pt>
                <c:pt idx="2">
                  <c:v>Selected for participation/ honor</c:v>
                </c:pt>
                <c:pt idx="3">
                  <c:v>Other</c:v>
                </c:pt>
                <c:pt idx="4">
                  <c:v>Making career plans/ choosing major</c:v>
                </c:pt>
                <c:pt idx="5">
                  <c:v>Improved self-confidence/ self advocacy</c:v>
                </c:pt>
                <c:pt idx="6">
                  <c:v>Pursuing next steps (e.g., applications, preparing for GREs, interviews, seeking employment)</c:v>
                </c:pt>
                <c:pt idx="7">
                  <c:v>Progress in life management (time, balance, study habits)</c:v>
                </c:pt>
                <c:pt idx="8">
                  <c:v>Obtaining experience (e.g., internships, work, volunteering, clubs)</c:v>
                </c:pt>
                <c:pt idx="9">
                  <c:v>Academic success in courses</c:v>
                </c:pt>
              </c:strCache>
            </c:strRef>
          </c:cat>
          <c:val>
            <c:numRef>
              <c:f>'postsec-redo'!$F$103:$F$112</c:f>
              <c:numCache>
                <c:formatCode>0%</c:formatCode>
                <c:ptCount val="10"/>
                <c:pt idx="0">
                  <c:v>2.6315789473684199E-2</c:v>
                </c:pt>
                <c:pt idx="1">
                  <c:v>3.94736842105263E-2</c:v>
                </c:pt>
                <c:pt idx="2">
                  <c:v>5.2631578947368397E-2</c:v>
                </c:pt>
                <c:pt idx="3">
                  <c:v>6.5789473684210495E-2</c:v>
                </c:pt>
                <c:pt idx="4">
                  <c:v>0.105263157894737</c:v>
                </c:pt>
                <c:pt idx="5">
                  <c:v>0.105263157894737</c:v>
                </c:pt>
                <c:pt idx="6">
                  <c:v>0.118421052631579</c:v>
                </c:pt>
                <c:pt idx="7">
                  <c:v>0.118421052631579</c:v>
                </c:pt>
                <c:pt idx="8">
                  <c:v>0.30263157894736797</c:v>
                </c:pt>
                <c:pt idx="9">
                  <c:v>0.40789473684210498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36960"/>
        <c:axId val="40908416"/>
      </c:barChart>
      <c:catAx>
        <c:axId val="857369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908416"/>
        <c:crosses val="autoZero"/>
        <c:auto val="1"/>
        <c:lblAlgn val="ctr"/>
        <c:lblOffset val="100"/>
        <c:noMultiLvlLbl val="0"/>
      </c:catAx>
      <c:valAx>
        <c:axId val="40908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73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AD79B-3C6B-45CD-A9AB-2F36B32BF723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9980-E027-422E-988A-233D7955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0572-5CCD-D542-B538-7763D326102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8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9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3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2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1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6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2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A8D61B-63E4-4F37-B47A-3EC52F63352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9BAD5D-94B4-4C07-9B7B-C003D0C033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_shadow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26162"/>
            <a:ext cx="9144000" cy="748109"/>
          </a:xfrm>
          <a:prstGeom prst="rect">
            <a:avLst/>
          </a:prstGeom>
        </p:spPr>
      </p:pic>
      <p:pic>
        <p:nvPicPr>
          <p:cNvPr id="9" name="Picture 8" descr="BreakThru_Logo_FullColo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40500" y="6159495"/>
            <a:ext cx="2530468" cy="723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F702BA-D478-464B-9C75-E72C73C07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5C5EA7B-2CDE-F248-BAE0-5A06E61BA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none" dirty="0" smtClean="0"/>
              <a:t>BreakThru: E-Mentoring to Support Students with Disabilities in STEM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8305801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Gerri Wolfe, PhD				Nathan W. Moon, PhD</a:t>
            </a:r>
            <a:endParaRPr lang="en-US" sz="1200" dirty="0" smtClean="0"/>
          </a:p>
          <a:p>
            <a:r>
              <a:rPr lang="en-US" sz="1200" dirty="0" smtClean="0"/>
              <a:t>University of Georgia				Georgia Institute of Technology</a:t>
            </a:r>
          </a:p>
          <a:p>
            <a:r>
              <a:rPr lang="en-US" sz="1200" dirty="0" smtClean="0"/>
              <a:t>Athens, Georgia				Atlanta, Georgia</a:t>
            </a:r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53" y="5385935"/>
            <a:ext cx="2057400" cy="6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han\AppData\Local\Temp\Temp1_logos_web.zip\logos_web\thin4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5205395"/>
            <a:ext cx="2590800" cy="8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1" y="533400"/>
            <a:ext cx="4929189" cy="12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E-Mentorship Sessions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1,832 Mentor-Mentee meetings recorded 2012-2013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Most </a:t>
            </a:r>
            <a:r>
              <a:rPr lang="en-US" dirty="0"/>
              <a:t>popular platforms: </a:t>
            </a:r>
            <a:r>
              <a:rPr lang="en-US" dirty="0" smtClean="0"/>
              <a:t>E-mail </a:t>
            </a:r>
            <a:r>
              <a:rPr lang="en-US" dirty="0"/>
              <a:t>and </a:t>
            </a:r>
            <a:r>
              <a:rPr lang="en-US" dirty="0" smtClean="0"/>
              <a:t>Telephone.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Most use a combination of communication media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 increase in the number of communication </a:t>
            </a:r>
            <a:r>
              <a:rPr lang="en-US" dirty="0" smtClean="0"/>
              <a:t>media </a:t>
            </a:r>
            <a:r>
              <a:rPr lang="en-US" dirty="0"/>
              <a:t>correlated with higher mentoring quality among both mentors and mentees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Digital Voice meetings lasted longer on average than other mediums (Second Life).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Learning Modules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Approximately 25 learning </a:t>
            </a:r>
            <a:r>
              <a:rPr lang="en-US" sz="2600" dirty="0" smtClean="0"/>
              <a:t>modules: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All </a:t>
            </a:r>
            <a:r>
              <a:rPr lang="en-US" sz="2600" dirty="0"/>
              <a:t>participants complete the 4 critical </a:t>
            </a:r>
            <a:r>
              <a:rPr lang="en-US" sz="2600" dirty="0" smtClean="0"/>
              <a:t>modules:</a:t>
            </a:r>
          </a:p>
          <a:p>
            <a:pPr lvl="1"/>
            <a:r>
              <a:rPr lang="en-US" sz="2400" dirty="0" smtClean="0"/>
              <a:t>Time Management</a:t>
            </a:r>
          </a:p>
          <a:p>
            <a:pPr lvl="1"/>
            <a:r>
              <a:rPr lang="en-US" sz="2400" dirty="0" smtClean="0"/>
              <a:t>Self-Determination</a:t>
            </a:r>
          </a:p>
          <a:p>
            <a:pPr lvl="1"/>
            <a:r>
              <a:rPr lang="en-US" sz="2400" dirty="0" smtClean="0"/>
              <a:t>Introduction </a:t>
            </a:r>
            <a:r>
              <a:rPr lang="en-US" sz="2400" dirty="0"/>
              <a:t>to </a:t>
            </a:r>
            <a:r>
              <a:rPr lang="en-US" sz="2400" dirty="0" smtClean="0"/>
              <a:t>STEM</a:t>
            </a:r>
          </a:p>
          <a:p>
            <a:pPr lvl="1"/>
            <a:r>
              <a:rPr lang="en-US" sz="2400" dirty="0" smtClean="0"/>
              <a:t>Classroom Accommodations</a:t>
            </a:r>
          </a:p>
          <a:p>
            <a:endParaRPr lang="en-US" sz="2600" dirty="0"/>
          </a:p>
          <a:p>
            <a:r>
              <a:rPr lang="en-US" sz="2600" dirty="0" smtClean="0"/>
              <a:t>Additional Modules:</a:t>
            </a:r>
            <a:endParaRPr lang="en-US" sz="2600" dirty="0"/>
          </a:p>
          <a:p>
            <a:pPr lvl="1"/>
            <a:r>
              <a:rPr lang="en-US" sz="2400" dirty="0"/>
              <a:t>87% participants completed additional </a:t>
            </a:r>
            <a:r>
              <a:rPr lang="en-US" sz="2400" dirty="0" smtClean="0"/>
              <a:t>modules</a:t>
            </a:r>
          </a:p>
          <a:p>
            <a:pPr lvl="1"/>
            <a:r>
              <a:rPr lang="en-US" sz="2400" dirty="0" smtClean="0"/>
              <a:t>Test </a:t>
            </a:r>
            <a:r>
              <a:rPr lang="en-US" sz="2400" dirty="0"/>
              <a:t>Anxiety, STEM Study Skills, Taking Notes, Forming a Study </a:t>
            </a:r>
            <a:r>
              <a:rPr lang="en-US" sz="2400" dirty="0" smtClean="0"/>
              <a:t>Group most common</a:t>
            </a:r>
            <a:endParaRPr lang="en-US" sz="2400" dirty="0"/>
          </a:p>
          <a:p>
            <a:pPr lvl="1"/>
            <a:r>
              <a:rPr lang="en-US" sz="2400" dirty="0"/>
              <a:t>All relate to academic/classroom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Learning Module Completion, 2012-2013</a:t>
            </a:r>
            <a:endParaRPr lang="en-US" sz="36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9692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napshot_001_brighten_crop.png"/>
          <p:cNvPicPr>
            <a:picLocks noChangeAspect="1"/>
          </p:cNvPicPr>
          <p:nvPr/>
        </p:nvPicPr>
        <p:blipFill>
          <a:blip r:embed="rId2"/>
          <a:srcRect l="-9207" r="-9207"/>
          <a:stretch>
            <a:fillRect/>
          </a:stretch>
        </p:blipFill>
        <p:spPr>
          <a:xfrm>
            <a:off x="-354425" y="457200"/>
            <a:ext cx="9799230" cy="57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E-Mentoring Effects on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Mentees are more positive about the quality of the communication and relationship than their </a:t>
            </a:r>
            <a:r>
              <a:rPr lang="en-US" dirty="0" smtClean="0"/>
              <a:t>mentors</a:t>
            </a:r>
          </a:p>
          <a:p>
            <a:endParaRPr lang="en-US" sz="1000" dirty="0"/>
          </a:p>
          <a:p>
            <a:r>
              <a:rPr lang="en-US" dirty="0"/>
              <a:t>Most mentors and mentees use three or more different communication media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/>
              <a:t>An increase in the number of communication media used is correlated with higher mentoring quality among both mentors and mentees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/>
              <a:t>An increase in the number of communication media is positively correlated to increases in self advocacy.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Quality of the E-Mentoring Relationship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2" y="2133600"/>
            <a:ext cx="7815749" cy="25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447800"/>
            <a:ext cx="541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and Postsecondary Students (All Years)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026967"/>
            <a:ext cx="647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Statistically significant differences between mentors and mentees at **p&lt;.01, *p&lt;.05, †p&lt;.10 </a:t>
            </a:r>
            <a:endParaRPr lang="en-US" sz="1200" i="1" dirty="0" smtClean="0"/>
          </a:p>
          <a:p>
            <a:r>
              <a:rPr lang="en-US" sz="1200" i="1" dirty="0" smtClean="0"/>
              <a:t>(</a:t>
            </a:r>
            <a:r>
              <a:rPr lang="en-US" sz="1200" i="1" dirty="0"/>
              <a:t>approaching significance). Scale= 1, Strongly Disagree to 5, Strongly Agree </a:t>
            </a:r>
          </a:p>
        </p:txBody>
      </p:sp>
    </p:spTree>
    <p:extLst>
      <p:ext uri="{BB962C8B-B14F-4D97-AF65-F5344CB8AC3E}">
        <p14:creationId xmlns:p14="http://schemas.microsoft.com/office/powerpoint/2010/main" val="2888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Mentor and Mentee Communications</a:t>
            </a:r>
            <a:endParaRPr lang="en-US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36289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E-Mentoring Effects on Persistence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Intention to persist is correlated with increased </a:t>
            </a:r>
            <a:r>
              <a:rPr lang="en-US" dirty="0" smtClean="0"/>
              <a:t>self- </a:t>
            </a:r>
            <a:r>
              <a:rPr lang="en-US" dirty="0"/>
              <a:t>advocacy and increased positive math affect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Concrete steps to persist have been documented by:</a:t>
            </a:r>
          </a:p>
          <a:p>
            <a:pPr lvl="1"/>
            <a:r>
              <a:rPr lang="en-US" dirty="0" smtClean="0"/>
              <a:t>Academic success in courses (41% of comments)</a:t>
            </a:r>
          </a:p>
          <a:p>
            <a:pPr lvl="1"/>
            <a:r>
              <a:rPr lang="en-US" dirty="0" smtClean="0"/>
              <a:t>Obtaining experience (e.g., internships, work, volunteering, etc.) (30% of comments)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Pursuing </a:t>
            </a:r>
            <a:r>
              <a:rPr lang="en-US" dirty="0" smtClean="0">
                <a:solidFill>
                  <a:prstClr val="black"/>
                </a:solidFill>
              </a:rPr>
              <a:t>next </a:t>
            </a:r>
            <a:r>
              <a:rPr lang="en-US" dirty="0">
                <a:solidFill>
                  <a:prstClr val="black"/>
                </a:solidFill>
              </a:rPr>
              <a:t>steps (e.g., applications, preparing for GREs, interviews, seeking employment) (12% of comments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Making career plans/choosing majors (11% of comments)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0" lv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Extracted </a:t>
            </a:r>
            <a:r>
              <a:rPr lang="en-US" sz="1400" i="1" dirty="0">
                <a:solidFill>
                  <a:prstClr val="black"/>
                </a:solidFill>
              </a:rPr>
              <a:t>from 76 comments on Monthly Mentor </a:t>
            </a:r>
            <a:r>
              <a:rPr lang="en-US" sz="1400" i="1" dirty="0" smtClean="0">
                <a:solidFill>
                  <a:prstClr val="black"/>
                </a:solidFill>
              </a:rPr>
              <a:t>Surveys for</a:t>
            </a:r>
          </a:p>
          <a:p>
            <a:pPr marL="0" lvl="0" indent="0">
              <a:buNone/>
            </a:pPr>
            <a:r>
              <a:rPr lang="en-US" sz="1400" i="1" dirty="0">
                <a:solidFill>
                  <a:prstClr val="black"/>
                </a:solidFill>
              </a:rPr>
              <a:t>p</a:t>
            </a:r>
            <a:r>
              <a:rPr lang="en-US" sz="1400" i="1" dirty="0" smtClean="0">
                <a:solidFill>
                  <a:prstClr val="black"/>
                </a:solidFill>
              </a:rPr>
              <a:t>ostsecondary students</a:t>
            </a:r>
            <a:endParaRPr lang="en-US" sz="14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7" y="228600"/>
            <a:ext cx="8229600" cy="11430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3600" spc="-100" dirty="0" smtClean="0">
                <a:solidFill>
                  <a:srgbClr val="464646"/>
                </a:solidFill>
                <a:latin typeface="Arial"/>
              </a:rPr>
              <a:t>Factors in Intention to Persist among Postsecondary Participants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774786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eMentoring – quality &amp; quantity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839869"/>
            <a:ext cx="1600200" cy="1295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Intention to Persist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2437" y="2030884"/>
            <a:ext cx="2590800" cy="3836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</a:rPr>
              <a:t>Students’ internal characteristics</a:t>
            </a: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endParaRPr lang="en-US" sz="10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6266" y="4747339"/>
            <a:ext cx="2247663" cy="336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Positive Math Affect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75903" y="5258410"/>
            <a:ext cx="2247663" cy="336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Negative Math Affect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26" idx="3"/>
            <a:endCxn id="8" idx="1"/>
          </p:cNvCxnSpPr>
          <p:nvPr/>
        </p:nvCxnSpPr>
        <p:spPr>
          <a:xfrm flipV="1">
            <a:off x="5733929" y="3487569"/>
            <a:ext cx="1352671" cy="93075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86266" y="4250131"/>
            <a:ext cx="2247663" cy="336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Negative Science Affect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6266" y="3733800"/>
            <a:ext cx="2247663" cy="336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Positive Science Affect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6266" y="3203138"/>
            <a:ext cx="2247663" cy="336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Self-Determination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80170" y="2675452"/>
            <a:ext cx="2247663" cy="336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sym typeface="Symbol"/>
              </a:rPr>
              <a:t>Self-Advocacy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491345"/>
            <a:ext cx="11430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>
            <a:off x="5723566" y="2843645"/>
            <a:ext cx="1363034" cy="643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1"/>
          </p:cNvCxnSpPr>
          <p:nvPr/>
        </p:nvCxnSpPr>
        <p:spPr>
          <a:xfrm flipV="1">
            <a:off x="5723566" y="3487569"/>
            <a:ext cx="1363034" cy="146280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523037" y="1295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solidFill>
                  <a:prstClr val="black"/>
                </a:solidFill>
              </a:rPr>
              <a:t>All Participants (n=46)</a:t>
            </a:r>
            <a:endParaRPr lang="en-US" sz="1800" i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4100" y="2708506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0.333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7400" y="3597506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0.493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4435706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0.336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75138" y="5737225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Solid lines represent significant bivariate correlations.  Numbers represent Pearson’s correlation coefficients.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Concrete Steps to Persist</a:t>
            </a:r>
            <a:endParaRPr lang="en-US" sz="3600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86460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People with Disabilities and STEM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20285"/>
            <a:ext cx="6781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Population and U.S. workforce—U.S. Census Bureau, Survey of Income and Program Participation, 2005; Students 6-17—U.S. Department of Education, Office of Special Education Programs, 2008; Undergraduate and graduate students—U.S. Department of Education, National Center for Education Statistics, National Postsecondary Student Aid Study, 2008; STEM doctorate recipients, NSF/SRS, Survey of Earned Doctorates 2008, Workforce and doctoral faculty—National Science Foundation, SESTAT data system, and Survey of Doctorate Recipients, 2006.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407119"/>
            <a:ext cx="8229600" cy="373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long-term prosperity of our Nation will increasingly rely on talented and </a:t>
            </a:r>
            <a:r>
              <a:rPr lang="en-US" dirty="0" smtClean="0"/>
              <a:t>motivated individuals </a:t>
            </a:r>
            <a:r>
              <a:rPr lang="en-US" dirty="0"/>
              <a:t>who will comprise the vanguard of scientific and technological </a:t>
            </a:r>
            <a:r>
              <a:rPr lang="en-US" dirty="0" smtClean="0"/>
              <a:t>innovation.”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“Every </a:t>
            </a:r>
            <a:r>
              <a:rPr lang="en-US" dirty="0"/>
              <a:t>student in America deserves the opportunity to achieve his or her full potential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National Science Board, </a:t>
            </a:r>
            <a:r>
              <a:rPr lang="en-US" i="1" dirty="0" smtClean="0"/>
              <a:t>Preparing the Next Generation of STEM Innovators</a:t>
            </a:r>
            <a:r>
              <a:rPr lang="en-US" dirty="0" smtClean="0"/>
              <a:t>, 2010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More Information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Website:  </a:t>
            </a:r>
            <a:r>
              <a:rPr lang="en-US" b="1" dirty="0" smtClean="0"/>
              <a:t>http://www.georgiabreakthru.org 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Blog:  </a:t>
            </a:r>
            <a:r>
              <a:rPr lang="en-US" b="1" dirty="0" smtClean="0"/>
              <a:t>http://blog.georgiabreakthru.org 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/>
              <a:t>YouTube </a:t>
            </a:r>
            <a:r>
              <a:rPr lang="en-US" dirty="0" smtClean="0"/>
              <a:t>channel:  </a:t>
            </a:r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smtClean="0"/>
              <a:t>www.youtube.com/user/BreakThruGSAA 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/>
              <a:t>Facebook page: </a:t>
            </a:r>
            <a:r>
              <a:rPr lang="en-US" dirty="0" smtClean="0"/>
              <a:t> </a:t>
            </a:r>
            <a:r>
              <a:rPr lang="en-US" b="1" dirty="0" smtClean="0"/>
              <a:t>http</a:t>
            </a:r>
            <a:r>
              <a:rPr lang="en-US" b="1" dirty="0"/>
              <a:t>://www.facebook.com/BreakThruGSAA </a:t>
            </a:r>
            <a:r>
              <a:rPr lang="en-US" b="1" dirty="0" smtClean="0"/>
              <a:t>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BreakThru </a:t>
            </a:r>
            <a:r>
              <a:rPr lang="en-US" dirty="0"/>
              <a:t>is supported </a:t>
            </a:r>
            <a:r>
              <a:rPr lang="en-US" dirty="0" smtClean="0"/>
              <a:t>by the National </a:t>
            </a:r>
            <a:r>
              <a:rPr lang="en-US" dirty="0"/>
              <a:t>Science </a:t>
            </a:r>
            <a:r>
              <a:rPr lang="en-US" dirty="0" smtClean="0"/>
              <a:t>Foundation, </a:t>
            </a:r>
            <a:r>
              <a:rPr lang="en-US" dirty="0"/>
              <a:t>Research in Disabilities </a:t>
            </a:r>
            <a:r>
              <a:rPr lang="en-US" dirty="0" smtClean="0"/>
              <a:t>Education, under Award Numbers 1027635 </a:t>
            </a:r>
            <a:r>
              <a:rPr lang="en-US" dirty="0"/>
              <a:t>and 1027655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opinions, findings, and conclusions or recommendations expressed in this material are those of the </a:t>
            </a:r>
            <a:r>
              <a:rPr lang="en-US" dirty="0" smtClean="0"/>
              <a:t>authors </a:t>
            </a:r>
            <a:r>
              <a:rPr lang="en-US" dirty="0"/>
              <a:t>and do not necessarily reflect the views of the National Science </a:t>
            </a:r>
            <a:r>
              <a:rPr lang="en-US" dirty="0" smtClean="0"/>
              <a:t>Foundation.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6675"/>
            <a:ext cx="1743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BreakThru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NSF-sponsored Initiative of Georgia STEM Accessibility Alliance</a:t>
            </a:r>
          </a:p>
          <a:p>
            <a:endParaRPr lang="en-US" dirty="0" smtClean="0"/>
          </a:p>
          <a:p>
            <a:r>
              <a:rPr lang="en-US" dirty="0" smtClean="0"/>
              <a:t>Collaboration between University of Georgia and Georgia Tech, with Partners at Georgia Perimeter College and Clarke, Greene, and Gwinnett County High </a:t>
            </a:r>
            <a:r>
              <a:rPr lang="en-US" dirty="0"/>
              <a:t>S</a:t>
            </a:r>
            <a:r>
              <a:rPr lang="en-US" dirty="0" smtClean="0"/>
              <a:t>chools</a:t>
            </a:r>
          </a:p>
          <a:p>
            <a:endParaRPr lang="en-US" dirty="0" smtClean="0"/>
          </a:p>
          <a:p>
            <a:r>
              <a:rPr lang="en-US" dirty="0" smtClean="0"/>
              <a:t>Online Learning Communities for Students with Disabilities</a:t>
            </a:r>
          </a:p>
          <a:p>
            <a:pPr lvl="1"/>
            <a:r>
              <a:rPr lang="en-US" dirty="0" smtClean="0"/>
              <a:t>Second Life</a:t>
            </a:r>
          </a:p>
          <a:p>
            <a:pPr lvl="1"/>
            <a:r>
              <a:rPr lang="en-US" dirty="0" smtClean="0"/>
              <a:t>Skype</a:t>
            </a:r>
          </a:p>
          <a:p>
            <a:pPr lvl="1"/>
            <a:r>
              <a:rPr lang="en-US" dirty="0" smtClean="0"/>
              <a:t>Twitter</a:t>
            </a:r>
            <a:endParaRPr lang="en-US" dirty="0"/>
          </a:p>
          <a:p>
            <a:pPr lvl="1"/>
            <a:r>
              <a:rPr lang="en-US" dirty="0" smtClean="0"/>
              <a:t>Online Discussion Groups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E-Mentorship in BreakThru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The </a:t>
            </a:r>
            <a:r>
              <a:rPr lang="en-US" sz="2000" b="1" dirty="0" smtClean="0">
                <a:solidFill>
                  <a:prstClr val="black"/>
                </a:solidFill>
              </a:rPr>
              <a:t>purpose: </a:t>
            </a:r>
            <a:r>
              <a:rPr lang="en-US" sz="2000" dirty="0" smtClean="0">
                <a:solidFill>
                  <a:prstClr val="black"/>
                </a:solidFill>
              </a:rPr>
              <a:t>Fostering a </a:t>
            </a:r>
            <a:r>
              <a:rPr lang="en-US" sz="2000" dirty="0">
                <a:solidFill>
                  <a:prstClr val="black"/>
                </a:solidFill>
              </a:rPr>
              <a:t>relationship </a:t>
            </a:r>
            <a:r>
              <a:rPr lang="en-US" sz="2000" dirty="0" smtClean="0">
                <a:solidFill>
                  <a:prstClr val="black"/>
                </a:solidFill>
              </a:rPr>
              <a:t>in </a:t>
            </a:r>
            <a:r>
              <a:rPr lang="en-US" sz="2000" dirty="0">
                <a:solidFill>
                  <a:prstClr val="black"/>
                </a:solidFill>
              </a:rPr>
              <a:t>which experienced persons share knowledge and </a:t>
            </a:r>
            <a:r>
              <a:rPr lang="en-US" sz="2000" dirty="0" smtClean="0">
                <a:solidFill>
                  <a:prstClr val="black"/>
                </a:solidFill>
              </a:rPr>
              <a:t>perspective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achieve the personal and educational growth of students through digital communication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The </a:t>
            </a:r>
            <a:r>
              <a:rPr lang="en-US" sz="2000" b="1" dirty="0" smtClean="0">
                <a:solidFill>
                  <a:prstClr val="black"/>
                </a:solidFill>
              </a:rPr>
              <a:t>focus: 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reaking </a:t>
            </a:r>
            <a:r>
              <a:rPr lang="en-US" sz="2000" dirty="0">
                <a:solidFill>
                  <a:prstClr val="black"/>
                </a:solidFill>
              </a:rPr>
              <a:t>down barriers to STEM learning for students with disabilities to promote access and persistence in pursuit of STEM degrees and careers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</a:t>
            </a:r>
            <a:r>
              <a:rPr lang="en-US" sz="2000" b="1" dirty="0" smtClean="0">
                <a:solidFill>
                  <a:prstClr val="black"/>
                </a:solidFill>
              </a:rPr>
              <a:t>ey components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nline </a:t>
            </a:r>
            <a:r>
              <a:rPr lang="en-US" dirty="0">
                <a:solidFill>
                  <a:prstClr val="black"/>
                </a:solidFill>
              </a:rPr>
              <a:t>learning and training practices based on universal design for STEM learning principles.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Access to virtual and social media tools to promote connections and community.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Linkage to local STEM resources to continue support of STEM ambitions.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Overview of Mentors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of Mentors and Students</a:t>
            </a:r>
            <a:r>
              <a:rPr lang="en-US" dirty="0"/>
              <a:t> </a:t>
            </a:r>
            <a:r>
              <a:rPr lang="en-US" dirty="0" smtClean="0"/>
              <a:t>to Provide </a:t>
            </a:r>
            <a:r>
              <a:rPr lang="en-US" dirty="0"/>
              <a:t>S</a:t>
            </a:r>
            <a:r>
              <a:rPr lang="en-US" dirty="0" smtClean="0"/>
              <a:t>upport, Guidance, Opportunities for Social/Academic </a:t>
            </a:r>
            <a:r>
              <a:rPr lang="en-US" dirty="0"/>
              <a:t>D</a:t>
            </a:r>
            <a:r>
              <a:rPr lang="en-US" dirty="0" smtClean="0"/>
              <a:t>evelopment, and Resources</a:t>
            </a:r>
          </a:p>
          <a:p>
            <a:endParaRPr lang="en-US" dirty="0" smtClean="0"/>
          </a:p>
          <a:p>
            <a:r>
              <a:rPr lang="en-US" dirty="0" smtClean="0"/>
              <a:t>Mentors Include:</a:t>
            </a:r>
          </a:p>
          <a:p>
            <a:pPr lvl="1"/>
            <a:r>
              <a:rPr lang="en-US" dirty="0" smtClean="0"/>
              <a:t>Secondary Science and Mathematics </a:t>
            </a:r>
            <a:r>
              <a:rPr lang="en-US" dirty="0"/>
              <a:t>T</a:t>
            </a:r>
            <a:r>
              <a:rPr lang="en-US" dirty="0" smtClean="0"/>
              <a:t>eachers</a:t>
            </a:r>
          </a:p>
          <a:p>
            <a:pPr lvl="1"/>
            <a:r>
              <a:rPr lang="en-US" dirty="0" smtClean="0"/>
              <a:t>Postsecondary STEM Faculty</a:t>
            </a:r>
          </a:p>
          <a:p>
            <a:pPr lvl="1"/>
            <a:r>
              <a:rPr lang="en-US" dirty="0" smtClean="0"/>
              <a:t>STEM Graduate </a:t>
            </a:r>
            <a:r>
              <a:rPr lang="en-US" dirty="0"/>
              <a:t>S</a:t>
            </a:r>
            <a:r>
              <a:rPr lang="en-US" dirty="0" smtClean="0"/>
              <a:t>tudents</a:t>
            </a:r>
          </a:p>
          <a:p>
            <a:pPr lvl="1"/>
            <a:r>
              <a:rPr lang="en-US" dirty="0" smtClean="0"/>
              <a:t>Advanced BreakThru Participants</a:t>
            </a:r>
          </a:p>
          <a:p>
            <a:pPr lvl="1"/>
            <a:r>
              <a:rPr lang="en-US" dirty="0" smtClean="0"/>
              <a:t>Project Staff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 Categories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Primary E-Mentor</a:t>
            </a:r>
          </a:p>
          <a:p>
            <a:pPr lvl="1"/>
            <a:r>
              <a:rPr lang="en-US" dirty="0"/>
              <a:t>Lead mentor and is responsible for scheduling, goal setting, session preparation, and responding to all surveys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Visiting E-Mentor</a:t>
            </a:r>
          </a:p>
          <a:p>
            <a:pPr lvl="1"/>
            <a:r>
              <a:rPr lang="en-US" dirty="0"/>
              <a:t>Member of the </a:t>
            </a:r>
            <a:r>
              <a:rPr lang="en-US" dirty="0" err="1"/>
              <a:t>BreakThru</a:t>
            </a:r>
            <a:r>
              <a:rPr lang="en-US" dirty="0"/>
              <a:t> mentoring pool who is brought in by a Primary E-Mentor on a temporary basis to work with an individual mentee.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 Categories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Resource E-Mentor</a:t>
            </a:r>
          </a:p>
          <a:p>
            <a:pPr lvl="1"/>
            <a:r>
              <a:rPr lang="en-US" dirty="0"/>
              <a:t>High school mentoring pool. Leads module discussions during class time and collaborates with the Primary mentor on student feedback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Master E-Mentor</a:t>
            </a:r>
          </a:p>
          <a:p>
            <a:pPr lvl="1"/>
            <a:r>
              <a:rPr lang="en-US" dirty="0"/>
              <a:t>Has expertise in one or more of the gateway STEM courses; Math, Chemistry, Physics, Engineering. Develops a supplemental web-based resource curriculum for the gateway STEM courses (GPC took lead).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E-Mentorship Activities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00000" cy="4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Definition of E-Mentorship Session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Based on Two Forms of Communication: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Digital voice communication </a:t>
            </a:r>
          </a:p>
          <a:p>
            <a:pPr lvl="2"/>
            <a:r>
              <a:rPr lang="en-US" sz="2000" dirty="0"/>
              <a:t>Length of time in Second Life, phone, video chat, </a:t>
            </a:r>
            <a:r>
              <a:rPr lang="en-US" sz="2000" dirty="0" smtClean="0"/>
              <a:t>etc.</a:t>
            </a:r>
          </a:p>
          <a:p>
            <a:pPr marL="548640" lvl="2" indent="0">
              <a:buNone/>
            </a:pPr>
            <a:endParaRPr lang="en-US" sz="2000" dirty="0"/>
          </a:p>
          <a:p>
            <a:r>
              <a:rPr lang="en-US" sz="2800" dirty="0"/>
              <a:t>Text-based communication</a:t>
            </a:r>
          </a:p>
          <a:p>
            <a:pPr lvl="2"/>
            <a:r>
              <a:rPr lang="en-US" sz="2000" dirty="0"/>
              <a:t>A progressive communication interchange addressing a relevant mentoring </a:t>
            </a:r>
            <a:r>
              <a:rPr lang="en-US" sz="2000" dirty="0" smtClean="0"/>
              <a:t>subject (</a:t>
            </a:r>
            <a:r>
              <a:rPr lang="en-US" sz="1800" dirty="0" smtClean="0"/>
              <a:t>i.e., </a:t>
            </a:r>
            <a:r>
              <a:rPr lang="en-US" sz="1800" dirty="0"/>
              <a:t>dialogue sequence of emails or social media posts, SL chat posts, text message conversation </a:t>
            </a:r>
            <a:r>
              <a:rPr lang="en-US" sz="1800" dirty="0" smtClean="0"/>
              <a:t>threads).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3146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1651</TotalTime>
  <Words>1022</Words>
  <Application>Microsoft Office PowerPoint</Application>
  <PresentationFormat>On-screen Show (4:3)</PresentationFormat>
  <Paragraphs>159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Office Theme</vt:lpstr>
      <vt:lpstr>BreakThru: E-Mentoring to Support Students with Disabilities in STEM</vt:lpstr>
      <vt:lpstr>People with Disabilities and STEM</vt:lpstr>
      <vt:lpstr>BreakThru</vt:lpstr>
      <vt:lpstr>E-Mentorship in BreakThru</vt:lpstr>
      <vt:lpstr>Overview of Mentors</vt:lpstr>
      <vt:lpstr>E-Mentor Categories</vt:lpstr>
      <vt:lpstr>E-Mentor Categories</vt:lpstr>
      <vt:lpstr>E-Mentorship Activities</vt:lpstr>
      <vt:lpstr>Definition of E-Mentorship Session</vt:lpstr>
      <vt:lpstr>E-Mentorship Sessions</vt:lpstr>
      <vt:lpstr>Learning Modules</vt:lpstr>
      <vt:lpstr>Learning Module Completion, 2012-2013</vt:lpstr>
      <vt:lpstr>PowerPoint Presentation</vt:lpstr>
      <vt:lpstr>E-Mentoring Effects on Students</vt:lpstr>
      <vt:lpstr>Quality of the E-Mentoring Relationship</vt:lpstr>
      <vt:lpstr>Mentor and Mentee Communications</vt:lpstr>
      <vt:lpstr>E-Mentoring Effects on Persistence</vt:lpstr>
      <vt:lpstr>Factors in Intention to Persist among Postsecondary Participants</vt:lpstr>
      <vt:lpstr>Concrete Steps to Persist</vt:lpstr>
      <vt:lpstr>Conclusion</vt:lpstr>
      <vt:lpstr>More Information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Enhancement Programs:  The National Context</dc:title>
  <dc:creator>Nathan Moon</dc:creator>
  <cp:lastModifiedBy>Alisha Kennedy</cp:lastModifiedBy>
  <cp:revision>73</cp:revision>
  <dcterms:created xsi:type="dcterms:W3CDTF">2012-03-06T17:08:15Z</dcterms:created>
  <dcterms:modified xsi:type="dcterms:W3CDTF">2014-05-13T20:18:51Z</dcterms:modified>
</cp:coreProperties>
</file>