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8" r:id="rId3"/>
    <p:sldId id="271" r:id="rId4"/>
    <p:sldId id="257" r:id="rId5"/>
    <p:sldId id="288" r:id="rId6"/>
    <p:sldId id="286" r:id="rId7"/>
    <p:sldId id="272" r:id="rId8"/>
    <p:sldId id="290" r:id="rId9"/>
    <p:sldId id="291" r:id="rId10"/>
    <p:sldId id="289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3" r:id="rId20"/>
    <p:sldId id="282" r:id="rId21"/>
    <p:sldId id="281" r:id="rId22"/>
    <p:sldId id="284" r:id="rId23"/>
    <p:sldId id="285" r:id="rId24"/>
    <p:sldId id="292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>
      <p:cViewPr>
        <p:scale>
          <a:sx n="81" d="100"/>
          <a:sy n="81" d="100"/>
        </p:scale>
        <p:origin x="-828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AD79B-3C6B-45CD-A9AB-2F36B32BF723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A9980-E027-422E-988A-233D79554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08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A9980-E027-422E-988A-233D79554D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4A8D61B-63E4-4F37-B47A-3EC52F6335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9BAD5D-94B4-4C07-9B7B-C003D0C033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Improving Accessibility and Inclusion In STEM:  Meeting the needs of Students with Disabilities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505200"/>
            <a:ext cx="8305801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Dr. Nathan W. Moon</a:t>
            </a:r>
            <a:r>
              <a:rPr lang="en-US" sz="1800" dirty="0"/>
              <a:t>	</a:t>
            </a:r>
            <a:r>
              <a:rPr lang="en-US" sz="1800" dirty="0" smtClean="0"/>
              <a:t>Mr. Robert L. Todd	Dr. Tristan T. </a:t>
            </a:r>
            <a:r>
              <a:rPr lang="en-US" sz="1800" dirty="0" err="1" smtClean="0"/>
              <a:t>Utschig</a:t>
            </a:r>
            <a:endParaRPr lang="en-US" sz="1800" dirty="0" smtClean="0"/>
          </a:p>
          <a:p>
            <a:endParaRPr lang="en-US" sz="1200" dirty="0" smtClean="0"/>
          </a:p>
          <a:p>
            <a:r>
              <a:rPr lang="en-US" sz="1200" dirty="0" smtClean="0"/>
              <a:t>Center for Advanced Communications	Center for Assistive Technology	Center for the Enhancement of</a:t>
            </a:r>
          </a:p>
          <a:p>
            <a:r>
              <a:rPr lang="en-US" sz="1200" dirty="0" smtClean="0"/>
              <a:t>Policy (CACP),		and Environmental Access (CATEA),	Teaching and Learning (CETL),</a:t>
            </a:r>
          </a:p>
          <a:p>
            <a:r>
              <a:rPr lang="en-US" sz="1200" dirty="0" smtClean="0"/>
              <a:t>Georgia Institute of Technology	Georgia Institute of Technology	Georgia Institute of Technology</a:t>
            </a:r>
          </a:p>
          <a:p>
            <a:r>
              <a:rPr lang="en-US" sz="1200" dirty="0" smtClean="0"/>
              <a:t>Atlanta, Georgia		Atlanta, Georgia		Atlanta, Georgia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337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Resources for Improving Accessibility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SciTrain</a:t>
            </a:r>
            <a:r>
              <a:rPr lang="en-US" dirty="0" smtClean="0"/>
              <a:t>: Science and Math for All</a:t>
            </a:r>
          </a:p>
          <a:p>
            <a:r>
              <a:rPr lang="en-US" dirty="0" err="1" smtClean="0"/>
              <a:t>SciTrain</a:t>
            </a:r>
            <a:r>
              <a:rPr lang="en-US" dirty="0" smtClean="0"/>
              <a:t> University </a:t>
            </a:r>
          </a:p>
          <a:p>
            <a:r>
              <a:rPr lang="en-US" dirty="0" err="1" smtClean="0"/>
              <a:t>BreakThru</a:t>
            </a:r>
            <a:endParaRPr lang="en-US" dirty="0" smtClean="0"/>
          </a:p>
          <a:p>
            <a:r>
              <a:rPr lang="en-US" dirty="0" smtClean="0"/>
              <a:t>GRADE: Georgia Tech Research on Accessible Distance Education</a:t>
            </a:r>
          </a:p>
          <a:p>
            <a:r>
              <a:rPr lang="en-US" i="1" dirty="0" smtClean="0"/>
              <a:t>Accommodating Students with Disabilities in STEM</a:t>
            </a:r>
            <a:endParaRPr lang="en-US" dirty="0" smtClean="0"/>
          </a:p>
          <a:p>
            <a:r>
              <a:rPr lang="en-US" dirty="0" smtClean="0"/>
              <a:t>Other Resources</a:t>
            </a:r>
          </a:p>
          <a:p>
            <a:endParaRPr lang="en-US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45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SciTrain</a:t>
            </a:r>
            <a:r>
              <a:rPr lang="en-US" sz="3600" dirty="0" smtClean="0"/>
              <a:t>: Science and Math for All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NSF-funded Project to Train </a:t>
            </a:r>
            <a:r>
              <a:rPr lang="en-US" dirty="0"/>
              <a:t>T</a:t>
            </a:r>
            <a:r>
              <a:rPr lang="en-US" dirty="0" smtClean="0"/>
              <a:t>eachers about </a:t>
            </a:r>
            <a:r>
              <a:rPr lang="en-US" dirty="0"/>
              <a:t>A</a:t>
            </a:r>
            <a:r>
              <a:rPr lang="en-US" dirty="0" smtClean="0"/>
              <a:t>ccessible </a:t>
            </a:r>
            <a:r>
              <a:rPr lang="en-US" dirty="0"/>
              <a:t>S</a:t>
            </a:r>
            <a:r>
              <a:rPr lang="en-US" dirty="0" smtClean="0"/>
              <a:t>cience, Mathematics, and Computer </a:t>
            </a:r>
            <a:r>
              <a:rPr lang="en-US" dirty="0"/>
              <a:t>S</a:t>
            </a:r>
            <a:r>
              <a:rPr lang="en-US" dirty="0" smtClean="0"/>
              <a:t>cience </a:t>
            </a:r>
            <a:r>
              <a:rPr lang="en-US" dirty="0"/>
              <a:t>I</a:t>
            </a:r>
            <a:r>
              <a:rPr lang="en-US" dirty="0" smtClean="0"/>
              <a:t>nstruction</a:t>
            </a:r>
          </a:p>
          <a:p>
            <a:endParaRPr lang="en-US" dirty="0" smtClean="0"/>
          </a:p>
          <a:p>
            <a:r>
              <a:rPr lang="en-US" dirty="0" smtClean="0"/>
              <a:t>Intended for High </a:t>
            </a:r>
            <a:r>
              <a:rPr lang="en-US" dirty="0"/>
              <a:t>S</a:t>
            </a:r>
            <a:r>
              <a:rPr lang="en-US" dirty="0" smtClean="0"/>
              <a:t>chool </a:t>
            </a:r>
            <a:r>
              <a:rPr lang="en-US" dirty="0"/>
              <a:t>T</a:t>
            </a:r>
            <a:r>
              <a:rPr lang="en-US" dirty="0" smtClean="0"/>
              <a:t>eachers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Modules Available:</a:t>
            </a:r>
          </a:p>
          <a:p>
            <a:pPr lvl="1"/>
            <a:r>
              <a:rPr lang="en-US" dirty="0" smtClean="0"/>
              <a:t>Universal design</a:t>
            </a:r>
          </a:p>
          <a:p>
            <a:pPr lvl="1"/>
            <a:r>
              <a:rPr lang="en-US" dirty="0" smtClean="0"/>
              <a:t>Disability Laws</a:t>
            </a:r>
          </a:p>
          <a:p>
            <a:pPr lvl="1"/>
            <a:r>
              <a:rPr lang="en-US" dirty="0" smtClean="0"/>
              <a:t>Vision</a:t>
            </a:r>
          </a:p>
          <a:p>
            <a:pPr lvl="1"/>
            <a:r>
              <a:rPr lang="en-US" dirty="0" smtClean="0"/>
              <a:t>Hearing</a:t>
            </a:r>
          </a:p>
          <a:p>
            <a:pPr lvl="1"/>
            <a:r>
              <a:rPr lang="en-US" dirty="0" smtClean="0"/>
              <a:t>Learning Disabilities</a:t>
            </a:r>
          </a:p>
          <a:p>
            <a:pPr lvl="1"/>
            <a:r>
              <a:rPr lang="en-US" dirty="0" smtClean="0"/>
              <a:t>ADHD</a:t>
            </a:r>
          </a:p>
          <a:p>
            <a:pPr lvl="1"/>
            <a:r>
              <a:rPr lang="en-US" dirty="0" smtClean="0"/>
              <a:t>Autism Spectrum Disorders</a:t>
            </a:r>
          </a:p>
          <a:p>
            <a:pPr lvl="1"/>
            <a:r>
              <a:rPr lang="en-US" dirty="0" smtClean="0"/>
              <a:t>Mobility and Dexterity</a:t>
            </a:r>
          </a:p>
          <a:p>
            <a:pPr lvl="1"/>
            <a:r>
              <a:rPr lang="en-US" dirty="0" smtClean="0"/>
              <a:t>Transitioning to University</a:t>
            </a:r>
          </a:p>
          <a:p>
            <a:endParaRPr lang="en-US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276600"/>
            <a:ext cx="330679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8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SciTrain</a:t>
            </a:r>
            <a:r>
              <a:rPr lang="en-US" sz="3600" dirty="0" smtClean="0"/>
              <a:t>: Science and Math for All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Pedagogical Areas Addressed:</a:t>
            </a:r>
          </a:p>
          <a:p>
            <a:pPr lvl="1"/>
            <a:r>
              <a:rPr lang="en-US" dirty="0" smtClean="0"/>
              <a:t>General Preparation</a:t>
            </a:r>
          </a:p>
          <a:p>
            <a:pPr lvl="1"/>
            <a:r>
              <a:rPr lang="en-US" dirty="0" smtClean="0"/>
              <a:t>Lectures and Classroom Discussions</a:t>
            </a:r>
          </a:p>
          <a:p>
            <a:pPr lvl="1"/>
            <a:r>
              <a:rPr lang="en-US" dirty="0" smtClean="0"/>
              <a:t>Classroom Setup</a:t>
            </a:r>
          </a:p>
          <a:p>
            <a:pPr lvl="1"/>
            <a:r>
              <a:rPr lang="en-US" dirty="0" smtClean="0"/>
              <a:t>Group Work and Assignments</a:t>
            </a:r>
          </a:p>
          <a:p>
            <a:pPr lvl="1"/>
            <a:r>
              <a:rPr lang="en-US" dirty="0" smtClean="0"/>
              <a:t>Tests and Exams</a:t>
            </a:r>
          </a:p>
          <a:p>
            <a:pPr lvl="1"/>
            <a:r>
              <a:rPr lang="en-US" dirty="0" smtClean="0"/>
              <a:t>Computer Lab Set-up (Computer Science)</a:t>
            </a:r>
          </a:p>
          <a:p>
            <a:pPr lvl="1"/>
            <a:r>
              <a:rPr lang="en-US" dirty="0" smtClean="0"/>
              <a:t>Hardware and Software (Computer Science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Additional Resources for Accommodations</a:t>
            </a:r>
          </a:p>
          <a:p>
            <a:endParaRPr lang="en-US" dirty="0" smtClean="0"/>
          </a:p>
          <a:p>
            <a:r>
              <a:rPr lang="en-US" dirty="0" smtClean="0"/>
              <a:t>Publications Database on Relevant Literature</a:t>
            </a:r>
          </a:p>
          <a:p>
            <a:endParaRPr lang="en-US" dirty="0" smtClean="0"/>
          </a:p>
          <a:p>
            <a:r>
              <a:rPr lang="en-US" dirty="0" smtClean="0"/>
              <a:t>More Information:  </a:t>
            </a:r>
            <a:r>
              <a:rPr lang="en-US" b="1" dirty="0" smtClean="0"/>
              <a:t>http://www.catea.gatech.edu/scitrain 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65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SciTrain</a:t>
            </a:r>
            <a:r>
              <a:rPr lang="en-US" sz="3600" dirty="0"/>
              <a:t> </a:t>
            </a:r>
            <a:r>
              <a:rPr lang="en-US" sz="3600" dirty="0" smtClean="0"/>
              <a:t>University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U.S. Department of Education-sponsored Project to Improve </a:t>
            </a:r>
            <a:r>
              <a:rPr lang="en-US" dirty="0"/>
              <a:t>A</a:t>
            </a:r>
            <a:r>
              <a:rPr lang="en-US" dirty="0" smtClean="0"/>
              <a:t>ccessibility and Inclusion of Postsecondary STEM Instruction</a:t>
            </a:r>
          </a:p>
          <a:p>
            <a:endParaRPr lang="en-US" dirty="0" smtClean="0"/>
          </a:p>
          <a:p>
            <a:r>
              <a:rPr lang="en-US" dirty="0" smtClean="0"/>
              <a:t>Intended for College and University </a:t>
            </a:r>
            <a:r>
              <a:rPr lang="en-US" dirty="0"/>
              <a:t>F</a:t>
            </a:r>
            <a:r>
              <a:rPr lang="en-US" dirty="0" smtClean="0"/>
              <a:t>aculty, Administrators</a:t>
            </a:r>
          </a:p>
          <a:p>
            <a:endParaRPr lang="en-US" dirty="0" smtClean="0"/>
          </a:p>
          <a:p>
            <a:r>
              <a:rPr lang="en-US" dirty="0" smtClean="0"/>
              <a:t>Modules Available</a:t>
            </a:r>
          </a:p>
          <a:p>
            <a:pPr lvl="1"/>
            <a:r>
              <a:rPr lang="en-US" dirty="0" smtClean="0"/>
              <a:t>Accessible STEM Teaching 101</a:t>
            </a:r>
            <a:endParaRPr lang="en-US" dirty="0"/>
          </a:p>
          <a:p>
            <a:pPr lvl="1"/>
            <a:r>
              <a:rPr lang="en-US" dirty="0" smtClean="0"/>
              <a:t>Improved Teaching for Large Lectures</a:t>
            </a:r>
          </a:p>
          <a:p>
            <a:pPr lvl="1"/>
            <a:r>
              <a:rPr lang="en-US" dirty="0" smtClean="0"/>
              <a:t>Improving Online STEM Learning 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Environments</a:t>
            </a:r>
          </a:p>
          <a:p>
            <a:pPr lvl="1"/>
            <a:r>
              <a:rPr lang="en-US" dirty="0" smtClean="0"/>
              <a:t>Improving STEM Labs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10000"/>
            <a:ext cx="34290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8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SciTrain</a:t>
            </a:r>
            <a:r>
              <a:rPr lang="en-US" sz="3600" dirty="0"/>
              <a:t> </a:t>
            </a:r>
            <a:r>
              <a:rPr lang="en-US" sz="3600" dirty="0" smtClean="0"/>
              <a:t>University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Universal Design Approach – Improving Instruction for All Students</a:t>
            </a:r>
          </a:p>
          <a:p>
            <a:endParaRPr lang="en-US" dirty="0" smtClean="0"/>
          </a:p>
          <a:p>
            <a:r>
              <a:rPr lang="en-US" dirty="0" smtClean="0"/>
              <a:t>Particular Emphasis on Learning Disabilities</a:t>
            </a:r>
          </a:p>
          <a:p>
            <a:endParaRPr lang="en-US" dirty="0" smtClean="0"/>
          </a:p>
          <a:p>
            <a:r>
              <a:rPr lang="en-US" dirty="0" smtClean="0"/>
              <a:t>Emphasis on Accessibility and Inclusion, Not Accommodations</a:t>
            </a:r>
          </a:p>
          <a:p>
            <a:endParaRPr lang="en-US" dirty="0" smtClean="0"/>
          </a:p>
          <a:p>
            <a:r>
              <a:rPr lang="en-US" dirty="0" smtClean="0"/>
              <a:t>Strategies for Classroom, Laboratory, and Fieldwork Instruction, as well as Group Assignments and Testing</a:t>
            </a:r>
          </a:p>
          <a:p>
            <a:endParaRPr lang="en-US" dirty="0" smtClean="0"/>
          </a:p>
          <a:p>
            <a:r>
              <a:rPr lang="en-US" dirty="0" smtClean="0"/>
              <a:t>More Information:  </a:t>
            </a:r>
            <a:r>
              <a:rPr lang="en-US" b="1" dirty="0" smtClean="0"/>
              <a:t>http://www.catea.gatech.edu/scitrainu </a:t>
            </a:r>
          </a:p>
          <a:p>
            <a:endParaRPr lang="en-US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784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BreakThru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NSF-sponsored Initiative of Georgia STEM Accessibility Alliance</a:t>
            </a:r>
          </a:p>
          <a:p>
            <a:endParaRPr lang="en-US" dirty="0" smtClean="0"/>
          </a:p>
          <a:p>
            <a:r>
              <a:rPr lang="en-US" dirty="0" smtClean="0"/>
              <a:t>Collaboration between Georgia Tech and University of Georgia, with Partners at Georgia Perimeter College and Clarke, Greene, and Gwinnett County High </a:t>
            </a:r>
            <a:r>
              <a:rPr lang="en-US" dirty="0"/>
              <a:t>S</a:t>
            </a:r>
            <a:r>
              <a:rPr lang="en-US" dirty="0" smtClean="0"/>
              <a:t>chools</a:t>
            </a:r>
          </a:p>
          <a:p>
            <a:endParaRPr lang="en-US" dirty="0" smtClean="0"/>
          </a:p>
          <a:p>
            <a:r>
              <a:rPr lang="en-US" dirty="0" smtClean="0"/>
              <a:t>Online Learning Communities for Students with Disabilities</a:t>
            </a:r>
          </a:p>
          <a:p>
            <a:pPr lvl="1"/>
            <a:r>
              <a:rPr lang="en-US" dirty="0" smtClean="0"/>
              <a:t>Second Life</a:t>
            </a:r>
          </a:p>
          <a:p>
            <a:pPr lvl="1"/>
            <a:r>
              <a:rPr lang="en-US" dirty="0" err="1" smtClean="0"/>
              <a:t>Ning</a:t>
            </a:r>
            <a:endParaRPr lang="en-US" dirty="0" smtClean="0"/>
          </a:p>
          <a:p>
            <a:pPr lvl="1"/>
            <a:r>
              <a:rPr lang="en-US" dirty="0" smtClean="0"/>
              <a:t>Skype</a:t>
            </a:r>
          </a:p>
          <a:p>
            <a:pPr lvl="1"/>
            <a:r>
              <a:rPr lang="en-US" dirty="0" smtClean="0"/>
              <a:t>Twitter</a:t>
            </a:r>
            <a:endParaRPr lang="en-US" dirty="0"/>
          </a:p>
          <a:p>
            <a:pPr lvl="1"/>
            <a:r>
              <a:rPr lang="en-US" dirty="0" smtClean="0"/>
              <a:t>Online Discussion Groups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BreakThru_Logo_FullColo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486" y="4314813"/>
            <a:ext cx="4191000" cy="1198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3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BreakThru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Community of Mentors and Students</a:t>
            </a:r>
            <a:r>
              <a:rPr lang="en-US" dirty="0"/>
              <a:t> </a:t>
            </a:r>
            <a:r>
              <a:rPr lang="en-US" dirty="0" smtClean="0"/>
              <a:t>to Provide </a:t>
            </a:r>
            <a:r>
              <a:rPr lang="en-US" dirty="0"/>
              <a:t>S</a:t>
            </a:r>
            <a:r>
              <a:rPr lang="en-US" dirty="0" smtClean="0"/>
              <a:t>upport, Guidance, Opportunities for Social/Academic </a:t>
            </a:r>
            <a:r>
              <a:rPr lang="en-US" dirty="0"/>
              <a:t>D</a:t>
            </a:r>
            <a:r>
              <a:rPr lang="en-US" dirty="0" smtClean="0"/>
              <a:t>evelopment, and Resources</a:t>
            </a:r>
          </a:p>
          <a:p>
            <a:endParaRPr lang="en-US" dirty="0" smtClean="0"/>
          </a:p>
          <a:p>
            <a:r>
              <a:rPr lang="en-US" dirty="0" smtClean="0"/>
              <a:t>Mentors Include:</a:t>
            </a:r>
          </a:p>
          <a:p>
            <a:pPr lvl="1"/>
            <a:r>
              <a:rPr lang="en-US" dirty="0" smtClean="0"/>
              <a:t>Secondary Science and Mathematics </a:t>
            </a:r>
            <a:r>
              <a:rPr lang="en-US" dirty="0"/>
              <a:t>T</a:t>
            </a:r>
            <a:r>
              <a:rPr lang="en-US" dirty="0" smtClean="0"/>
              <a:t>eachers</a:t>
            </a:r>
          </a:p>
          <a:p>
            <a:pPr lvl="1"/>
            <a:r>
              <a:rPr lang="en-US" dirty="0" smtClean="0"/>
              <a:t>Postsecondary STEM Faculty</a:t>
            </a:r>
          </a:p>
          <a:p>
            <a:pPr lvl="1"/>
            <a:r>
              <a:rPr lang="en-US" dirty="0" smtClean="0"/>
              <a:t>STEM Graduate </a:t>
            </a:r>
            <a:r>
              <a:rPr lang="en-US" dirty="0"/>
              <a:t>S</a:t>
            </a:r>
            <a:r>
              <a:rPr lang="en-US" dirty="0" smtClean="0"/>
              <a:t>tudents</a:t>
            </a:r>
          </a:p>
          <a:p>
            <a:pPr lvl="1"/>
            <a:r>
              <a:rPr lang="en-US" dirty="0" smtClean="0"/>
              <a:t>Advanced </a:t>
            </a:r>
            <a:r>
              <a:rPr lang="en-US" dirty="0" err="1" smtClean="0"/>
              <a:t>BreakThru</a:t>
            </a:r>
            <a:r>
              <a:rPr lang="en-US" dirty="0" smtClean="0"/>
              <a:t> Participants</a:t>
            </a:r>
          </a:p>
          <a:p>
            <a:pPr lvl="1"/>
            <a:r>
              <a:rPr lang="en-US" dirty="0" smtClean="0"/>
              <a:t>Project Staff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Focus on Transition from High </a:t>
            </a:r>
            <a:r>
              <a:rPr lang="en-US" dirty="0"/>
              <a:t>S</a:t>
            </a:r>
            <a:r>
              <a:rPr lang="en-US" dirty="0" smtClean="0"/>
              <a:t>chool to College and Entry into STEM Workforce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865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BreakThru</a:t>
            </a:r>
            <a:endParaRPr lang="en-US" sz="3600" dirty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4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32937"/>
            <a:ext cx="5773403" cy="431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68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err="1" smtClean="0"/>
              <a:t>BreakThru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More Information: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Website:  </a:t>
            </a:r>
            <a:r>
              <a:rPr lang="en-US" b="1" dirty="0" smtClean="0"/>
              <a:t>http://www.georgiabreakthru.org </a:t>
            </a:r>
          </a:p>
          <a:p>
            <a:pPr lvl="1"/>
            <a:endParaRPr lang="en-US" b="1" dirty="0" smtClean="0"/>
          </a:p>
          <a:p>
            <a:pPr lvl="1"/>
            <a:r>
              <a:rPr lang="en-US" dirty="0" smtClean="0"/>
              <a:t>Blog:  </a:t>
            </a:r>
            <a:r>
              <a:rPr lang="en-US" b="1" dirty="0" smtClean="0"/>
              <a:t>http://blog.georgiabreakthru.org </a:t>
            </a:r>
          </a:p>
          <a:p>
            <a:pPr lvl="1"/>
            <a:endParaRPr lang="en-US" b="1" dirty="0" smtClean="0"/>
          </a:p>
          <a:p>
            <a:pPr lvl="1"/>
            <a:r>
              <a:rPr lang="en-US" dirty="0"/>
              <a:t>YouTube </a:t>
            </a:r>
            <a:r>
              <a:rPr lang="en-US" dirty="0" smtClean="0"/>
              <a:t>channel:  </a:t>
            </a:r>
            <a:r>
              <a:rPr lang="en-US" b="1" dirty="0" smtClean="0"/>
              <a:t>http</a:t>
            </a:r>
            <a:r>
              <a:rPr lang="en-US" b="1" dirty="0"/>
              <a:t>://</a:t>
            </a:r>
            <a:r>
              <a:rPr lang="en-US" b="1" dirty="0" smtClean="0"/>
              <a:t>www.youtube.com/user/BreakThruGSAA </a:t>
            </a:r>
          </a:p>
          <a:p>
            <a:pPr lvl="1"/>
            <a:endParaRPr lang="en-US" b="1" dirty="0" smtClean="0"/>
          </a:p>
          <a:p>
            <a:pPr lvl="1"/>
            <a:r>
              <a:rPr lang="en-US" dirty="0"/>
              <a:t>Facebook page: </a:t>
            </a:r>
            <a:r>
              <a:rPr lang="en-US" dirty="0" smtClean="0"/>
              <a:t> </a:t>
            </a:r>
            <a:r>
              <a:rPr lang="en-US" b="1" dirty="0" smtClean="0"/>
              <a:t>http</a:t>
            </a:r>
            <a:r>
              <a:rPr lang="en-US" b="1" dirty="0"/>
              <a:t>://www.facebook.com/BreakThruGSAA </a:t>
            </a:r>
            <a:r>
              <a:rPr lang="en-US" b="1" dirty="0" smtClean="0"/>
              <a:t>    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950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GRADE: Georgia Tech Research on Accessible Distance Education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Legacy Project </a:t>
            </a:r>
            <a:r>
              <a:rPr lang="en-US" dirty="0"/>
              <a:t>F</a:t>
            </a:r>
            <a:r>
              <a:rPr lang="en-US" dirty="0" smtClean="0"/>
              <a:t>unded by U.S. Department of Education</a:t>
            </a:r>
          </a:p>
          <a:p>
            <a:endParaRPr lang="en-US" dirty="0" smtClean="0"/>
          </a:p>
          <a:p>
            <a:r>
              <a:rPr lang="en-US" dirty="0" smtClean="0"/>
              <a:t>Intended for Postsecondary </a:t>
            </a:r>
            <a:r>
              <a:rPr lang="en-US" dirty="0"/>
              <a:t>O</a:t>
            </a:r>
            <a:r>
              <a:rPr lang="en-US" dirty="0" smtClean="0"/>
              <a:t>nline and Distance </a:t>
            </a:r>
            <a:r>
              <a:rPr lang="en-US" dirty="0"/>
              <a:t>E</a:t>
            </a:r>
            <a:r>
              <a:rPr lang="en-US" dirty="0" smtClean="0"/>
              <a:t>ducation </a:t>
            </a:r>
            <a:r>
              <a:rPr lang="en-US" dirty="0"/>
              <a:t>P</a:t>
            </a:r>
            <a:r>
              <a:rPr lang="en-US" dirty="0" smtClean="0"/>
              <a:t>rograms</a:t>
            </a:r>
          </a:p>
          <a:p>
            <a:endParaRPr lang="en-US" dirty="0" smtClean="0"/>
          </a:p>
          <a:p>
            <a:r>
              <a:rPr lang="en-US" dirty="0" smtClean="0"/>
              <a:t>Modules to Address Accessibility in Distance Education:</a:t>
            </a:r>
          </a:p>
          <a:p>
            <a:pPr lvl="1"/>
            <a:r>
              <a:rPr lang="en-US" dirty="0" smtClean="0"/>
              <a:t>PowerPoint</a:t>
            </a:r>
          </a:p>
          <a:p>
            <a:pPr lvl="1"/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Flash</a:t>
            </a:r>
          </a:p>
          <a:p>
            <a:pPr lvl="1"/>
            <a:r>
              <a:rPr lang="en-US" dirty="0" smtClean="0"/>
              <a:t>Word documents</a:t>
            </a:r>
          </a:p>
          <a:p>
            <a:pPr lvl="1"/>
            <a:r>
              <a:rPr lang="en-US" dirty="0" smtClean="0"/>
              <a:t>Excel spreadsheets</a:t>
            </a:r>
          </a:p>
          <a:p>
            <a:pPr lvl="1"/>
            <a:r>
              <a:rPr lang="en-US" dirty="0" smtClean="0"/>
              <a:t>PDF documents</a:t>
            </a:r>
          </a:p>
          <a:p>
            <a:pPr lvl="1"/>
            <a:r>
              <a:rPr lang="en-US" dirty="0" smtClean="0"/>
              <a:t>Webpages</a:t>
            </a:r>
          </a:p>
          <a:p>
            <a:pPr lvl="1"/>
            <a:r>
              <a:rPr lang="en-US" dirty="0" smtClean="0"/>
              <a:t>Scripts and Java 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74123"/>
            <a:ext cx="35718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Background: Disability Statistics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11% of Postsecondary Students Have a Disability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221132"/>
              </p:ext>
            </p:extLst>
          </p:nvPr>
        </p:nvGraphicFramePr>
        <p:xfrm>
          <a:off x="1257300" y="2209800"/>
          <a:ext cx="67818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/>
                <a:gridCol w="18288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Disability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</a:t>
                      </a:r>
                      <a:r>
                        <a:rPr lang="en-US" baseline="0" dirty="0" smtClean="0"/>
                        <a:t> Learning Disabilities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r>
                        <a:rPr lang="en-US" baseline="0" dirty="0" smtClean="0"/>
                        <a:t> or ADHD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Mental</a:t>
                      </a:r>
                      <a:r>
                        <a:rPr lang="en-US" baseline="0" dirty="0" smtClean="0"/>
                        <a:t> Illness or Psychological/Psychiatric 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Impairment/(Chronic)</a:t>
                      </a:r>
                      <a:r>
                        <a:rPr lang="en-US" baseline="0" dirty="0" smtClean="0"/>
                        <a:t> Condition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 Limitation/Orthopedic</a:t>
                      </a:r>
                      <a:r>
                        <a:rPr lang="en-US" baseline="0" dirty="0" smtClean="0"/>
                        <a:t> Impairment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</a:t>
                      </a:r>
                      <a:r>
                        <a:rPr lang="en-US" baseline="0" dirty="0" smtClean="0"/>
                        <a:t> Hearing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</a:t>
                      </a:r>
                      <a:r>
                        <a:rPr lang="en-US" baseline="0" dirty="0" smtClean="0"/>
                        <a:t> Seeing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94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GRADE: Georgia Tech Research on Accessible Distance Education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r>
              <a:rPr lang="en-US" sz="2200" dirty="0" smtClean="0"/>
              <a:t>Course Design Models</a:t>
            </a:r>
          </a:p>
          <a:p>
            <a:endParaRPr lang="en-US" sz="2200" dirty="0" smtClean="0"/>
          </a:p>
          <a:p>
            <a:r>
              <a:rPr lang="en-US" sz="2200" dirty="0" smtClean="0"/>
              <a:t>Fact Sheets with Quick </a:t>
            </a:r>
            <a:r>
              <a:rPr lang="en-US" sz="2200" dirty="0"/>
              <a:t>T</a:t>
            </a:r>
            <a:r>
              <a:rPr lang="en-US" sz="2200" dirty="0" smtClean="0"/>
              <a:t>ips, Solutions, and Summary of Issues</a:t>
            </a:r>
          </a:p>
          <a:p>
            <a:endParaRPr lang="en-US" sz="2200" dirty="0" smtClean="0"/>
          </a:p>
          <a:p>
            <a:r>
              <a:rPr lang="en-US" sz="2200" dirty="0" smtClean="0"/>
              <a:t>Guidelines and Legal issues for Accessible </a:t>
            </a:r>
            <a:r>
              <a:rPr lang="en-US" sz="2200" dirty="0"/>
              <a:t>D</a:t>
            </a:r>
            <a:r>
              <a:rPr lang="en-US" sz="2200" dirty="0" smtClean="0"/>
              <a:t>istance </a:t>
            </a:r>
            <a:r>
              <a:rPr lang="en-US" sz="2200" dirty="0"/>
              <a:t>E</a:t>
            </a:r>
            <a:r>
              <a:rPr lang="en-US" sz="2200" dirty="0" smtClean="0"/>
              <a:t>ducation</a:t>
            </a:r>
          </a:p>
          <a:p>
            <a:endParaRPr lang="en-US" sz="2200" dirty="0" smtClean="0"/>
          </a:p>
          <a:p>
            <a:r>
              <a:rPr lang="en-US" sz="2200" dirty="0"/>
              <a:t>More information: </a:t>
            </a:r>
            <a:r>
              <a:rPr lang="en-US" sz="2200" b="1" dirty="0"/>
              <a:t>http://www.catea.gatech.edu/grade/</a:t>
            </a:r>
            <a:endParaRPr lang="en-US" sz="2200" b="1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864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i="1" dirty="0" smtClean="0"/>
              <a:t>Accommodating Students with Disabilities in STEM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77500" lnSpcReduction="20000"/>
          </a:bodyPr>
          <a:lstStyle/>
          <a:p>
            <a:r>
              <a:rPr lang="en-US" sz="2900" dirty="0" smtClean="0"/>
              <a:t>NSF-sponsored Handbook for Educators, Service </a:t>
            </a:r>
            <a:r>
              <a:rPr lang="en-US" sz="2900" dirty="0"/>
              <a:t>P</a:t>
            </a:r>
            <a:r>
              <a:rPr lang="en-US" sz="2900" dirty="0" smtClean="0"/>
              <a:t>roviders, Administrators, and Policymakers</a:t>
            </a:r>
          </a:p>
          <a:p>
            <a:endParaRPr lang="en-US" sz="2900" dirty="0" smtClean="0"/>
          </a:p>
          <a:p>
            <a:r>
              <a:rPr lang="en-US" sz="2900" dirty="0" smtClean="0"/>
              <a:t>Synthesis of the Research and Practitioner </a:t>
            </a:r>
            <a:r>
              <a:rPr lang="en-US" sz="2900" dirty="0"/>
              <a:t>L</a:t>
            </a:r>
            <a:r>
              <a:rPr lang="en-US" sz="2900" dirty="0" smtClean="0"/>
              <a:t>iteratures on Accommodations and Accessibility in STEM</a:t>
            </a:r>
          </a:p>
          <a:p>
            <a:endParaRPr lang="en-US" sz="2900" dirty="0" smtClean="0"/>
          </a:p>
          <a:p>
            <a:r>
              <a:rPr lang="en-US" sz="2900" dirty="0"/>
              <a:t>M</a:t>
            </a:r>
            <a:r>
              <a:rPr lang="en-US" sz="2900" dirty="0" smtClean="0"/>
              <a:t>iddle Grades to University Education </a:t>
            </a:r>
            <a:r>
              <a:rPr lang="en-US" sz="2900" dirty="0"/>
              <a:t>A</a:t>
            </a:r>
            <a:r>
              <a:rPr lang="en-US" sz="2900" dirty="0" smtClean="0"/>
              <a:t>udiences</a:t>
            </a:r>
          </a:p>
          <a:p>
            <a:endParaRPr lang="en-US" sz="2900" dirty="0" smtClean="0"/>
          </a:p>
          <a:p>
            <a:r>
              <a:rPr lang="en-US" sz="2900" dirty="0" smtClean="0"/>
              <a:t>Organized by Disability/Functional </a:t>
            </a:r>
            <a:r>
              <a:rPr lang="en-US" sz="2900" dirty="0"/>
              <a:t>A</a:t>
            </a:r>
            <a:r>
              <a:rPr lang="en-US" sz="2900" dirty="0" smtClean="0"/>
              <a:t>bility </a:t>
            </a:r>
            <a:r>
              <a:rPr lang="en-US" sz="2900" dirty="0"/>
              <a:t>C</a:t>
            </a:r>
            <a:r>
              <a:rPr lang="en-US" sz="2900" dirty="0" smtClean="0"/>
              <a:t>ategory and STEM Discipline</a:t>
            </a:r>
          </a:p>
          <a:p>
            <a:pPr marL="0" indent="0">
              <a:buNone/>
            </a:pPr>
            <a:endParaRPr lang="en-US" sz="2900" dirty="0" smtClean="0"/>
          </a:p>
          <a:p>
            <a:r>
              <a:rPr lang="en-US" sz="2900" dirty="0" smtClean="0"/>
              <a:t>FREE Copy: </a:t>
            </a:r>
            <a:r>
              <a:rPr lang="en-US" sz="2900" b="1" dirty="0"/>
              <a:t>http://www.catea.gatech.edu/scitrain/accommodating.pdf</a:t>
            </a:r>
            <a:endParaRPr lang="en-US" sz="2900" b="1" dirty="0" smtClean="0"/>
          </a:p>
          <a:p>
            <a:endParaRPr lang="en-US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0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Other Resources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Alternative Media Access Center (AMAC)</a:t>
            </a:r>
          </a:p>
          <a:p>
            <a:pPr lvl="1"/>
            <a:r>
              <a:rPr lang="en-US" dirty="0" smtClean="0"/>
              <a:t>Electronic Textbooks and Accessible E-text, Braille, Captioning, and Audio Services</a:t>
            </a:r>
          </a:p>
          <a:p>
            <a:pPr lvl="1"/>
            <a:r>
              <a:rPr lang="en-US" dirty="0" smtClean="0"/>
              <a:t>Georgia Board of Regents (</a:t>
            </a:r>
            <a:r>
              <a:rPr lang="en-US" dirty="0" err="1" smtClean="0"/>
              <a:t>BoR</a:t>
            </a:r>
            <a:r>
              <a:rPr lang="en-US" dirty="0" smtClean="0"/>
              <a:t>) Membership, with Discounts and Services for USG institutions</a:t>
            </a:r>
          </a:p>
          <a:p>
            <a:pPr lvl="1"/>
            <a:r>
              <a:rPr lang="en-US" b="1" dirty="0" smtClean="0"/>
              <a:t>http://www.amacusg.org/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DO-IT Center at University of Washington</a:t>
            </a:r>
          </a:p>
          <a:p>
            <a:pPr lvl="1"/>
            <a:r>
              <a:rPr lang="en-US" dirty="0" err="1" smtClean="0"/>
              <a:t>AccessSTEM</a:t>
            </a:r>
            <a:r>
              <a:rPr lang="en-US" dirty="0" smtClean="0"/>
              <a:t> Resources</a:t>
            </a:r>
          </a:p>
          <a:p>
            <a:pPr lvl="1"/>
            <a:r>
              <a:rPr lang="en-US" dirty="0" smtClean="0"/>
              <a:t>Knowledge Base of Articles, Case Studies, and Promising Practices to Improve Accessibility of STEM</a:t>
            </a:r>
          </a:p>
          <a:p>
            <a:pPr lvl="1"/>
            <a:r>
              <a:rPr lang="en-US" b="1" dirty="0"/>
              <a:t>http://www.washington.edu/doit</a:t>
            </a:r>
            <a:r>
              <a:rPr lang="en-US" b="1" dirty="0" smtClean="0"/>
              <a:t>/</a:t>
            </a:r>
          </a:p>
          <a:p>
            <a:pPr lvl="1"/>
            <a:endParaRPr lang="en-US" dirty="0"/>
          </a:p>
          <a:p>
            <a:r>
              <a:rPr lang="en-US" dirty="0" smtClean="0"/>
              <a:t>Observation Instruments from </a:t>
            </a:r>
            <a:r>
              <a:rPr lang="en-US" dirty="0" err="1" smtClean="0"/>
              <a:t>SciTrain</a:t>
            </a:r>
            <a:r>
              <a:rPr lang="en-US" dirty="0" smtClean="0"/>
              <a:t> U</a:t>
            </a:r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897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err="1" smtClean="0"/>
              <a:t>SciTrain</a:t>
            </a:r>
            <a:r>
              <a:rPr lang="en-US" sz="3600" dirty="0" smtClean="0"/>
              <a:t> U Classroom Observation Instrument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24000"/>
            <a:ext cx="3136329" cy="4191000"/>
          </a:xfrm>
        </p:spPr>
      </p:pic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92340"/>
            <a:ext cx="3207942" cy="432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“The long-term prosperity of our Nation will increasingly rely on talented and </a:t>
            </a:r>
            <a:r>
              <a:rPr lang="en-US" dirty="0" smtClean="0"/>
              <a:t>motivated individuals </a:t>
            </a:r>
            <a:r>
              <a:rPr lang="en-US" dirty="0"/>
              <a:t>who will comprise the vanguard of scientific and technological </a:t>
            </a:r>
            <a:r>
              <a:rPr lang="en-US" dirty="0" smtClean="0"/>
              <a:t>innovation.”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“Every </a:t>
            </a:r>
            <a:r>
              <a:rPr lang="en-US" dirty="0"/>
              <a:t>student in America deserves the opportunity to achieve his or her full potential</a:t>
            </a:r>
            <a:r>
              <a:rPr lang="en-US" dirty="0" smtClean="0"/>
              <a:t>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- National Science Board, </a:t>
            </a:r>
            <a:r>
              <a:rPr lang="en-US" i="1" dirty="0" smtClean="0"/>
              <a:t>Preparing the Next Generation of STEM Innovators</a:t>
            </a:r>
            <a:r>
              <a:rPr lang="en-US" dirty="0" smtClean="0"/>
              <a:t>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96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Acknowledgements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authors express their appreciation to Chris Langston, David Morton, Summer </a:t>
            </a:r>
            <a:r>
              <a:rPr lang="en-US" dirty="0" err="1" smtClean="0"/>
              <a:t>Ienuso</a:t>
            </a:r>
            <a:r>
              <a:rPr lang="en-US" dirty="0" smtClean="0"/>
              <a:t>, and Stephen </a:t>
            </a:r>
            <a:r>
              <a:rPr lang="en-US" dirty="0" err="1" smtClean="0"/>
              <a:t>Rehberg</a:t>
            </a:r>
            <a:r>
              <a:rPr lang="en-US" dirty="0" smtClean="0"/>
              <a:t> for their contributions to this presentation.  We also recognize our </a:t>
            </a:r>
            <a:r>
              <a:rPr lang="en-US" dirty="0" err="1" smtClean="0"/>
              <a:t>BreakThru</a:t>
            </a:r>
            <a:r>
              <a:rPr lang="en-US" dirty="0" smtClean="0"/>
              <a:t> partners at the University of Georgia, including Noel Gregg and Gerri Wolfe.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SciTrain</a:t>
            </a:r>
            <a:r>
              <a:rPr lang="en-US" dirty="0"/>
              <a:t> </a:t>
            </a:r>
            <a:r>
              <a:rPr lang="en-US" dirty="0" smtClean="0"/>
              <a:t>is supported </a:t>
            </a:r>
            <a:r>
              <a:rPr lang="en-US" dirty="0"/>
              <a:t>by the National Science Foundation under Grant No. 0622885</a:t>
            </a:r>
            <a:r>
              <a:rPr lang="en-US" dirty="0" smtClean="0"/>
              <a:t>.  </a:t>
            </a:r>
            <a:r>
              <a:rPr lang="en-US" dirty="0" err="1" smtClean="0"/>
              <a:t>SciTrain</a:t>
            </a:r>
            <a:r>
              <a:rPr lang="en-US" dirty="0" smtClean="0"/>
              <a:t> U </a:t>
            </a:r>
            <a:r>
              <a:rPr lang="en-US" dirty="0"/>
              <a:t>is supported by </a:t>
            </a:r>
            <a:r>
              <a:rPr lang="en-US" dirty="0" smtClean="0"/>
              <a:t>the U.S</a:t>
            </a:r>
            <a:r>
              <a:rPr lang="en-US" dirty="0"/>
              <a:t>. Department of Education, Office of Post-Secondary Education, </a:t>
            </a:r>
            <a:r>
              <a:rPr lang="en-US" dirty="0" smtClean="0"/>
              <a:t>Grant </a:t>
            </a:r>
            <a:r>
              <a:rPr lang="en-US" dirty="0"/>
              <a:t>No. P333A080022</a:t>
            </a:r>
            <a:r>
              <a:rPr lang="en-US" dirty="0" smtClean="0"/>
              <a:t>.  </a:t>
            </a:r>
            <a:r>
              <a:rPr lang="en-US" dirty="0" err="1" smtClean="0"/>
              <a:t>BreakThru</a:t>
            </a:r>
            <a:r>
              <a:rPr lang="en-US" dirty="0" smtClean="0"/>
              <a:t> </a:t>
            </a:r>
            <a:r>
              <a:rPr lang="en-US" dirty="0"/>
              <a:t>is supported </a:t>
            </a:r>
            <a:r>
              <a:rPr lang="en-US" dirty="0" smtClean="0"/>
              <a:t>by the National </a:t>
            </a:r>
            <a:r>
              <a:rPr lang="en-US" dirty="0"/>
              <a:t>Science </a:t>
            </a:r>
            <a:r>
              <a:rPr lang="en-US" dirty="0" smtClean="0"/>
              <a:t>Foundation, </a:t>
            </a:r>
            <a:r>
              <a:rPr lang="en-US" dirty="0"/>
              <a:t>Research in Disabilities </a:t>
            </a:r>
            <a:r>
              <a:rPr lang="en-US" dirty="0" smtClean="0"/>
              <a:t>Education, under Grant No. 1027655.  GRADE </a:t>
            </a:r>
            <a:r>
              <a:rPr lang="en-US" dirty="0"/>
              <a:t>is supported </a:t>
            </a:r>
            <a:r>
              <a:rPr lang="en-US" dirty="0" smtClean="0"/>
              <a:t>by the U.S</a:t>
            </a:r>
            <a:r>
              <a:rPr lang="en-US" dirty="0"/>
              <a:t>. Department of Education, Office of Post-Secondary </a:t>
            </a:r>
            <a:r>
              <a:rPr lang="en-US" dirty="0" smtClean="0"/>
              <a:t>Education, under Grant No. P333A020050.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Any opinions, findings, and conclusions or recommendations expressed in this material are those of the author(s) and do not necessarily reflect the views of the National Science </a:t>
            </a:r>
            <a:r>
              <a:rPr lang="en-US" dirty="0" smtClean="0"/>
              <a:t>Foundation or the U.S. Department of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8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Background: Disability Statistics (cont.)</a:t>
            </a:r>
            <a:endParaRPr lang="en-US" sz="3600" dirty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285703"/>
              </p:ext>
            </p:extLst>
          </p:nvPr>
        </p:nvGraphicFramePr>
        <p:xfrm>
          <a:off x="1219912" y="2057400"/>
          <a:ext cx="67818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/>
                <a:gridCol w="1828800"/>
              </a:tblGrid>
              <a:tr h="137160">
                <a:tc>
                  <a:txBody>
                    <a:bodyPr/>
                    <a:lstStyle/>
                    <a:p>
                      <a:r>
                        <a:rPr lang="en-US" dirty="0" smtClean="0"/>
                        <a:t>Disability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r>
                        <a:rPr lang="en-US" baseline="0" dirty="0" smtClean="0"/>
                        <a:t> Difficulties or Intellectual Disability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Autism</a:t>
                      </a:r>
                      <a:r>
                        <a:rPr lang="en-US" baseline="0" dirty="0" smtClean="0"/>
                        <a:t> Spectrum Disorders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Traumatic</a:t>
                      </a:r>
                      <a:r>
                        <a:rPr lang="en-US" baseline="0" dirty="0" smtClean="0"/>
                        <a:t> Brain Injury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 Speaking or Language Impairment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4800600"/>
            <a:ext cx="5638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SOURCES: U.S. Department of Education, National Center for Education Statistics. (2012). </a:t>
            </a:r>
            <a:r>
              <a:rPr lang="en-US" sz="1100" dirty="0"/>
              <a:t>Digest of Education Statistics, 2011; </a:t>
            </a:r>
            <a:r>
              <a:rPr lang="en-US" sz="1100" dirty="0" err="1"/>
              <a:t>Raue</a:t>
            </a:r>
            <a:r>
              <a:rPr lang="en-US" sz="1100" dirty="0"/>
              <a:t>, K., and Lewis, L. (2011).  Students With Disabilities at Degree-Granting Postsecondary Institutions (NCES 2011–018).  U.S. Department of Education, National Center for Education Statistics. Washington, DC: U.S. Government Printing Office.  </a:t>
            </a:r>
          </a:p>
        </p:txBody>
      </p:sp>
    </p:spTree>
    <p:extLst>
      <p:ext uri="{BB962C8B-B14F-4D97-AF65-F5344CB8AC3E}">
        <p14:creationId xmlns:p14="http://schemas.microsoft.com/office/powerpoint/2010/main" val="175809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People with Disabilities and STEM</a:t>
            </a:r>
            <a:endParaRPr lang="en-US" sz="3600" dirty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" y="1374762"/>
            <a:ext cx="8229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5120285"/>
            <a:ext cx="678179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SOURCES: Population and U.S. workforce—U.S. Census Bureau, Survey of Income and Program Participation, 2005; Students 6-17—U.S. Department of Education, Office of Special Education Programs, 2008; Undergraduate and graduate students—U.S. Department of Education, National Center for Education Statistics, National Postsecondary Student Aid Study, 2008; STEM doctorate recipients, NSF/SRS, Survey of Earned Doctorates 2008, Workforce and doctoral faculty—National Science Foundation, SESTAT data system, and Survey of Doctorate Recipients, 2006.</a:t>
            </a:r>
          </a:p>
        </p:txBody>
      </p:sp>
    </p:spTree>
    <p:extLst>
      <p:ext uri="{BB962C8B-B14F-4D97-AF65-F5344CB8AC3E}">
        <p14:creationId xmlns:p14="http://schemas.microsoft.com/office/powerpoint/2010/main" val="132926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Laws and Responsibilities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814702"/>
              </p:ext>
            </p:extLst>
          </p:nvPr>
        </p:nvGraphicFramePr>
        <p:xfrm>
          <a:off x="761997" y="1186970"/>
          <a:ext cx="7467602" cy="4393594"/>
        </p:xfrm>
        <a:graphic>
          <a:graphicData uri="http://schemas.openxmlformats.org/drawingml/2006/table">
            <a:tbl>
              <a:tblPr/>
              <a:tblGrid>
                <a:gridCol w="3733801"/>
                <a:gridCol w="3733801"/>
              </a:tblGrid>
              <a:tr h="153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8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519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91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8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4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8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4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4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8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8450" marR="38450" marT="19225" marB="19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197386"/>
              </p:ext>
            </p:extLst>
          </p:nvPr>
        </p:nvGraphicFramePr>
        <p:xfrm>
          <a:off x="213970" y="1371600"/>
          <a:ext cx="861059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289"/>
                <a:gridCol w="3247858"/>
                <a:gridCol w="3474452"/>
              </a:tblGrid>
              <a:tr h="4068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Post-Secondary Institutions</a:t>
                      </a:r>
                      <a:endParaRPr lang="en-US" dirty="0"/>
                    </a:p>
                  </a:txBody>
                  <a:tcPr/>
                </a:tc>
              </a:tr>
              <a:tr h="85377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Law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Individuals</a:t>
                      </a:r>
                      <a:r>
                        <a:rPr lang="en-US" baseline="0" dirty="0" smtClean="0"/>
                        <a:t> with Disabilities Act (IDEA)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Section 504</a:t>
                      </a:r>
                      <a:r>
                        <a:rPr lang="en-US" baseline="0" dirty="0" smtClean="0"/>
                        <a:t> of Rehabilitation Act and Americans with Disabilities Act (ADA)</a:t>
                      </a:r>
                      <a:endParaRPr lang="en-US" dirty="0"/>
                    </a:p>
                  </a:txBody>
                  <a:tcPr/>
                </a:tc>
              </a:tr>
              <a:tr h="59764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Responsibility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“Free and Appropriate</a:t>
                      </a:r>
                      <a:r>
                        <a:rPr lang="en-US" baseline="0" dirty="0" smtClean="0"/>
                        <a:t> Public Education” (FAPE)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Accessibility and Reasonable Accommodations</a:t>
                      </a:r>
                      <a:endParaRPr lang="en-US" dirty="0"/>
                    </a:p>
                  </a:txBody>
                  <a:tcPr/>
                </a:tc>
              </a:tr>
              <a:tr h="85377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Implementation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Individualized Education Plans (IEP)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</a:t>
                      </a:r>
                      <a:r>
                        <a:rPr lang="en-US" baseline="0" dirty="0" smtClean="0"/>
                        <a:t> Responsibility to Reveal/Provide Documentation of Disability</a:t>
                      </a:r>
                      <a:endParaRPr lang="en-US" dirty="0"/>
                    </a:p>
                  </a:txBody>
                  <a:tcPr/>
                </a:tc>
              </a:tr>
              <a:tr h="93427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Individualized</a:t>
                      </a:r>
                      <a:r>
                        <a:rPr lang="en-US" b="0" baseline="0" dirty="0" smtClean="0"/>
                        <a:t> Instruction, Modifications, Accommodations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smtClean="0"/>
                        <a:t>Reasonable</a:t>
                      </a:r>
                      <a:r>
                        <a:rPr lang="en-US" i="0" baseline="0" dirty="0" smtClean="0"/>
                        <a:t> Accommodations for Equal Access and Participation</a:t>
                      </a:r>
                      <a:endParaRPr lang="en-US" i="0" dirty="0"/>
                    </a:p>
                  </a:txBody>
                  <a:tcPr/>
                </a:tc>
              </a:tr>
              <a:tr h="59764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Support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Support for Personnel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Formal Program Support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00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Instructor Attitudes toward Success</a:t>
            </a:r>
            <a:endParaRPr lang="en-US" sz="3600" dirty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480665"/>
            <a:ext cx="6249112" cy="424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1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Typical Accommodations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Alternate </a:t>
            </a:r>
            <a:r>
              <a:rPr lang="en-US" sz="2000" dirty="0" smtClean="0"/>
              <a:t>Exam Formats </a:t>
            </a:r>
            <a:r>
              <a:rPr lang="en-US" sz="2000" dirty="0"/>
              <a:t>or </a:t>
            </a:r>
            <a:r>
              <a:rPr lang="en-US" sz="2000" dirty="0" smtClean="0"/>
              <a:t>Additional Exam Time </a:t>
            </a:r>
            <a:r>
              <a:rPr lang="en-US" sz="2000" dirty="0"/>
              <a:t>(88</a:t>
            </a:r>
            <a:r>
              <a:rPr lang="en-US" sz="2000" dirty="0" smtClean="0"/>
              <a:t>%)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2000" dirty="0" smtClean="0"/>
              <a:t>Tutors </a:t>
            </a:r>
            <a:r>
              <a:rPr lang="en-US" sz="2000" dirty="0"/>
              <a:t>to </a:t>
            </a:r>
            <a:r>
              <a:rPr lang="en-US" sz="2000" dirty="0" smtClean="0"/>
              <a:t>Assist </a:t>
            </a:r>
            <a:r>
              <a:rPr lang="en-US" sz="2000" dirty="0"/>
              <a:t>with </a:t>
            </a:r>
            <a:r>
              <a:rPr lang="en-US" sz="2000" dirty="0" smtClean="0"/>
              <a:t>Ongoing Coursework </a:t>
            </a:r>
            <a:r>
              <a:rPr lang="en-US" sz="2000" dirty="0"/>
              <a:t>(77</a:t>
            </a:r>
            <a:r>
              <a:rPr lang="en-US" sz="2000" dirty="0" smtClean="0"/>
              <a:t>%)</a:t>
            </a:r>
          </a:p>
          <a:p>
            <a:endParaRPr lang="en-US" sz="900" dirty="0"/>
          </a:p>
          <a:p>
            <a:r>
              <a:rPr lang="en-US" sz="2000" dirty="0" smtClean="0"/>
              <a:t>Readers</a:t>
            </a:r>
            <a:r>
              <a:rPr lang="en-US" sz="2000" dirty="0"/>
              <a:t>, </a:t>
            </a:r>
            <a:r>
              <a:rPr lang="en-US" sz="2000" dirty="0" smtClean="0"/>
              <a:t>Classroom </a:t>
            </a:r>
            <a:r>
              <a:rPr lang="en-US" sz="2000" dirty="0" err="1" smtClean="0"/>
              <a:t>Notetakers</a:t>
            </a:r>
            <a:r>
              <a:rPr lang="en-US" sz="2000" dirty="0"/>
              <a:t>, or </a:t>
            </a:r>
            <a:r>
              <a:rPr lang="en-US" sz="2000" dirty="0" smtClean="0"/>
              <a:t>Scribes </a:t>
            </a:r>
            <a:r>
              <a:rPr lang="en-US" sz="2000" dirty="0"/>
              <a:t>(69</a:t>
            </a:r>
            <a:r>
              <a:rPr lang="en-US" sz="2000" dirty="0" smtClean="0"/>
              <a:t>%)</a:t>
            </a:r>
          </a:p>
          <a:p>
            <a:endParaRPr lang="en-US" sz="900" dirty="0"/>
          </a:p>
          <a:p>
            <a:r>
              <a:rPr lang="en-US" sz="2000" dirty="0" smtClean="0"/>
              <a:t>Registration Assistance </a:t>
            </a:r>
            <a:r>
              <a:rPr lang="en-US" sz="2000" dirty="0"/>
              <a:t>or </a:t>
            </a:r>
            <a:r>
              <a:rPr lang="en-US" sz="2000" dirty="0" smtClean="0"/>
              <a:t>Priority Registration </a:t>
            </a:r>
            <a:r>
              <a:rPr lang="en-US" sz="2000" dirty="0"/>
              <a:t>(62</a:t>
            </a:r>
            <a:r>
              <a:rPr lang="en-US" sz="2000" dirty="0" smtClean="0"/>
              <a:t>%)</a:t>
            </a:r>
          </a:p>
          <a:p>
            <a:endParaRPr lang="en-US" sz="900" dirty="0"/>
          </a:p>
          <a:p>
            <a:r>
              <a:rPr lang="en-US" sz="2000" dirty="0" smtClean="0"/>
              <a:t>Adaptive Equipment </a:t>
            </a:r>
            <a:r>
              <a:rPr lang="en-US" sz="2000" dirty="0"/>
              <a:t>or T</a:t>
            </a:r>
            <a:r>
              <a:rPr lang="en-US" sz="2000" dirty="0" smtClean="0"/>
              <a:t>echnology </a:t>
            </a:r>
            <a:r>
              <a:rPr lang="en-US" sz="2000" dirty="0"/>
              <a:t>(58</a:t>
            </a:r>
            <a:r>
              <a:rPr lang="en-US" sz="2000" dirty="0" smtClean="0"/>
              <a:t>%)</a:t>
            </a:r>
          </a:p>
          <a:p>
            <a:endParaRPr lang="en-US" sz="900" dirty="0"/>
          </a:p>
          <a:p>
            <a:r>
              <a:rPr lang="en-US" sz="2000" dirty="0" smtClean="0"/>
              <a:t>Textbooks in Audio Format </a:t>
            </a:r>
            <a:r>
              <a:rPr lang="en-US" sz="2000" dirty="0"/>
              <a:t>(55</a:t>
            </a:r>
            <a:r>
              <a:rPr lang="en-US" sz="2000" dirty="0" smtClean="0"/>
              <a:t>%)</a:t>
            </a:r>
          </a:p>
          <a:p>
            <a:endParaRPr lang="en-US" sz="900" dirty="0"/>
          </a:p>
          <a:p>
            <a:r>
              <a:rPr lang="en-US" sz="2000" dirty="0" smtClean="0"/>
              <a:t>Sign Language Interpreters </a:t>
            </a:r>
            <a:r>
              <a:rPr lang="en-US" sz="2000" dirty="0"/>
              <a:t>(45</a:t>
            </a:r>
            <a:r>
              <a:rPr lang="en-US" sz="2000" dirty="0" smtClean="0"/>
              <a:t>%)</a:t>
            </a:r>
          </a:p>
          <a:p>
            <a:endParaRPr lang="en-US" sz="800" dirty="0"/>
          </a:p>
          <a:p>
            <a:r>
              <a:rPr lang="en-US" sz="2000" dirty="0" smtClean="0"/>
              <a:t>Course Substitutions </a:t>
            </a:r>
            <a:r>
              <a:rPr lang="en-US" sz="2000" dirty="0"/>
              <a:t>or </a:t>
            </a:r>
            <a:r>
              <a:rPr lang="en-US" sz="2000" dirty="0" smtClean="0"/>
              <a:t>Waivers </a:t>
            </a:r>
            <a:r>
              <a:rPr lang="en-US" sz="2000" dirty="0"/>
              <a:t>(42</a:t>
            </a:r>
            <a:r>
              <a:rPr lang="en-US" sz="2000" dirty="0" smtClean="0"/>
              <a:t>%)</a:t>
            </a:r>
          </a:p>
          <a:p>
            <a:pPr marL="274320" lvl="1" indent="0">
              <a:buNone/>
            </a:pPr>
            <a:endParaRPr lang="en-US" sz="1200" dirty="0"/>
          </a:p>
          <a:p>
            <a:pPr marL="274320" lvl="1" indent="0">
              <a:buNone/>
            </a:pPr>
            <a:r>
              <a:rPr lang="en-US" sz="1200" dirty="0" smtClean="0"/>
              <a:t>SOURCE: </a:t>
            </a:r>
            <a:r>
              <a:rPr lang="en-US" sz="1200" dirty="0"/>
              <a:t>National Center for Educational Statistics. [1999]. An institutional perspective on students with disabilities in postsecondary education. Washington DC: U.S. Department of </a:t>
            </a:r>
            <a:r>
              <a:rPr lang="en-US" sz="1200" dirty="0" smtClean="0"/>
              <a:t>Education.</a:t>
            </a:r>
            <a:endParaRPr lang="en-US" sz="1200" dirty="0"/>
          </a:p>
          <a:p>
            <a:endParaRPr lang="en-US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324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Universal Design for Learning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Emphasis on Accessibility and Inclusion, Rather Than Individual Accommodation</a:t>
            </a:r>
          </a:p>
          <a:p>
            <a:endParaRPr lang="en-US" sz="2000" dirty="0" smtClean="0"/>
          </a:p>
          <a:p>
            <a:r>
              <a:rPr lang="en-US" sz="2000" dirty="0" smtClean="0"/>
              <a:t>“Design for All” Principles, Suitable for Postsecondary Teaching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Principles of Universal Design</a:t>
            </a:r>
            <a:endParaRPr lang="en-US" u="sng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Equitable U</a:t>
            </a:r>
            <a:r>
              <a:rPr lang="en-US" sz="1800" dirty="0" smtClean="0"/>
              <a:t>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Flexibility </a:t>
            </a:r>
            <a:r>
              <a:rPr lang="en-US" sz="1800" dirty="0"/>
              <a:t>in U</a:t>
            </a:r>
            <a:r>
              <a:rPr lang="en-US" sz="1800" dirty="0" smtClean="0"/>
              <a:t>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Simple </a:t>
            </a:r>
            <a:r>
              <a:rPr lang="en-US" sz="1800" dirty="0"/>
              <a:t>and I</a:t>
            </a:r>
            <a:r>
              <a:rPr lang="en-US" sz="1800" dirty="0" smtClean="0"/>
              <a:t>ntuitive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Perceptible Information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Tolerance </a:t>
            </a:r>
            <a:r>
              <a:rPr lang="en-US" sz="1800" dirty="0"/>
              <a:t>for E</a:t>
            </a:r>
            <a:r>
              <a:rPr lang="en-US" sz="1800" dirty="0" smtClean="0"/>
              <a:t>rror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Low Physical Effort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Size </a:t>
            </a:r>
            <a:r>
              <a:rPr lang="en-US" sz="1800" dirty="0"/>
              <a:t>and </a:t>
            </a:r>
            <a:r>
              <a:rPr lang="en-US" sz="1800" dirty="0" smtClean="0"/>
              <a:t>Space </a:t>
            </a:r>
            <a:r>
              <a:rPr lang="en-US" sz="1800" dirty="0"/>
              <a:t>for </a:t>
            </a:r>
            <a:r>
              <a:rPr lang="en-US" sz="1800" dirty="0" smtClean="0"/>
              <a:t>Approach </a:t>
            </a:r>
            <a:r>
              <a:rPr lang="en-US" sz="1800" dirty="0"/>
              <a:t>and </a:t>
            </a:r>
            <a:r>
              <a:rPr lang="en-US" sz="1800" dirty="0" smtClean="0"/>
              <a:t>Use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81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Universal Design for Learning: Examples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Class Climate</a:t>
            </a:r>
            <a:r>
              <a:rPr lang="en-US" sz="2000" dirty="0" smtClean="0"/>
              <a:t>: Syllabi Statements of Diversity/Inclusiveness</a:t>
            </a:r>
          </a:p>
          <a:p>
            <a:endParaRPr lang="en-US" sz="900" dirty="0" smtClean="0"/>
          </a:p>
          <a:p>
            <a:r>
              <a:rPr lang="en-US" sz="2000" b="1" dirty="0" smtClean="0"/>
              <a:t>Interaction</a:t>
            </a:r>
            <a:r>
              <a:rPr lang="en-US" sz="2000" dirty="0" smtClean="0"/>
              <a:t>: Group Work Requiring </a:t>
            </a:r>
            <a:r>
              <a:rPr lang="en-US" sz="2000" dirty="0"/>
              <a:t>L</a:t>
            </a:r>
            <a:r>
              <a:rPr lang="en-US" sz="2000" dirty="0" smtClean="0"/>
              <a:t>earners to Support </a:t>
            </a:r>
            <a:r>
              <a:rPr lang="en-US" sz="2000" dirty="0"/>
              <a:t>E</a:t>
            </a:r>
            <a:r>
              <a:rPr lang="en-US" sz="2000" dirty="0" smtClean="0"/>
              <a:t>ach </a:t>
            </a:r>
            <a:r>
              <a:rPr lang="en-US" sz="2000" dirty="0"/>
              <a:t>O</a:t>
            </a:r>
            <a:r>
              <a:rPr lang="en-US" sz="2000" dirty="0" smtClean="0"/>
              <a:t>ther with Value on Different Skills and Roles</a:t>
            </a:r>
          </a:p>
          <a:p>
            <a:endParaRPr lang="en-US" sz="900" dirty="0" smtClean="0"/>
          </a:p>
          <a:p>
            <a:r>
              <a:rPr lang="en-US" sz="2000" b="1" dirty="0" smtClean="0"/>
              <a:t>Physical Environments and Products</a:t>
            </a:r>
            <a:r>
              <a:rPr lang="en-US" sz="2000" dirty="0" smtClean="0"/>
              <a:t>: Safety Procedures for All Students, Including </a:t>
            </a:r>
            <a:r>
              <a:rPr lang="en-US" sz="2000" dirty="0"/>
              <a:t>T</a:t>
            </a:r>
            <a:r>
              <a:rPr lang="en-US" sz="2000" dirty="0" smtClean="0"/>
              <a:t>hose </a:t>
            </a:r>
            <a:r>
              <a:rPr lang="en-US" sz="2000" dirty="0"/>
              <a:t>W</a:t>
            </a:r>
            <a:r>
              <a:rPr lang="en-US" sz="2000" dirty="0" smtClean="0"/>
              <a:t>ho </a:t>
            </a:r>
            <a:r>
              <a:rPr lang="en-US" sz="2000" dirty="0"/>
              <a:t>A</a:t>
            </a:r>
            <a:r>
              <a:rPr lang="en-US" sz="2000" dirty="0" smtClean="0"/>
              <a:t>re </a:t>
            </a:r>
            <a:r>
              <a:rPr lang="en-US" sz="2000" dirty="0"/>
              <a:t>B</a:t>
            </a:r>
            <a:r>
              <a:rPr lang="en-US" sz="2000" dirty="0" smtClean="0"/>
              <a:t>lind, Deaf, or Wheelchair </a:t>
            </a:r>
            <a:r>
              <a:rPr lang="en-US" sz="2000" dirty="0"/>
              <a:t>U</a:t>
            </a:r>
            <a:r>
              <a:rPr lang="en-US" sz="2000" dirty="0" smtClean="0"/>
              <a:t>sers</a:t>
            </a:r>
          </a:p>
          <a:p>
            <a:endParaRPr lang="en-US" sz="900" dirty="0" smtClean="0"/>
          </a:p>
          <a:p>
            <a:r>
              <a:rPr lang="en-US" sz="2000" b="1" dirty="0" smtClean="0"/>
              <a:t>Delivery Methods</a:t>
            </a:r>
            <a:r>
              <a:rPr lang="en-US" sz="2000" dirty="0" smtClean="0"/>
              <a:t>: Multiple Modes to Deliver Content</a:t>
            </a:r>
          </a:p>
          <a:p>
            <a:endParaRPr lang="en-US" sz="900" dirty="0" smtClean="0"/>
          </a:p>
          <a:p>
            <a:r>
              <a:rPr lang="en-US" sz="2000" b="1" dirty="0" smtClean="0"/>
              <a:t>Information Resources</a:t>
            </a:r>
            <a:r>
              <a:rPr lang="en-US" sz="2000" dirty="0" smtClean="0"/>
              <a:t>: Ensure Usability of Web Content</a:t>
            </a:r>
          </a:p>
          <a:p>
            <a:endParaRPr lang="en-US" sz="900" dirty="0" smtClean="0"/>
          </a:p>
          <a:p>
            <a:r>
              <a:rPr lang="en-US" sz="2000" b="1" dirty="0" smtClean="0"/>
              <a:t>Feedback</a:t>
            </a:r>
            <a:r>
              <a:rPr lang="en-US" sz="2000" dirty="0" smtClean="0"/>
              <a:t>: Permit Feedback Opportunities for Large Projects</a:t>
            </a:r>
          </a:p>
          <a:p>
            <a:endParaRPr lang="en-US" sz="1000" dirty="0" smtClean="0"/>
          </a:p>
          <a:p>
            <a:r>
              <a:rPr lang="en-US" sz="2000" b="1" dirty="0" smtClean="0"/>
              <a:t>Assessment</a:t>
            </a:r>
            <a:r>
              <a:rPr lang="en-US" sz="2000" dirty="0" smtClean="0"/>
              <a:t>:  Group Performance, In Addition to Individual Effort</a:t>
            </a:r>
          </a:p>
          <a:p>
            <a:endParaRPr lang="en-US" sz="1000" dirty="0" smtClean="0"/>
          </a:p>
          <a:p>
            <a:r>
              <a:rPr lang="en-US" sz="2000" b="1" dirty="0" smtClean="0"/>
              <a:t>Accommodation</a:t>
            </a:r>
            <a:r>
              <a:rPr lang="en-US" sz="2000" dirty="0" smtClean="0"/>
              <a:t>:  Address Needs Not Met by UDL</a:t>
            </a:r>
            <a:endParaRPr lang="en-US" sz="1400" dirty="0" smtClean="0"/>
          </a:p>
          <a:p>
            <a:pPr marL="548640" lvl="2" indent="0">
              <a:buNone/>
            </a:pPr>
            <a:endParaRPr lang="en-US" sz="1000" dirty="0" smtClean="0"/>
          </a:p>
          <a:p>
            <a:pPr marL="548640" lvl="2" indent="0">
              <a:buNone/>
            </a:pPr>
            <a:r>
              <a:rPr lang="en-US" sz="1200" dirty="0" smtClean="0"/>
              <a:t>SOURCE: </a:t>
            </a:r>
            <a:r>
              <a:rPr lang="en-US" sz="1200" dirty="0" err="1" smtClean="0"/>
              <a:t>Burghstahler</a:t>
            </a:r>
            <a:r>
              <a:rPr lang="en-US" sz="1200" dirty="0" smtClean="0"/>
              <a:t>, S. (2004). Universal Design </a:t>
            </a:r>
            <a:r>
              <a:rPr lang="en-US" sz="1200" dirty="0"/>
              <a:t>for </a:t>
            </a:r>
            <a:r>
              <a:rPr lang="en-US" sz="1200" dirty="0" smtClean="0"/>
              <a:t>Instruction. http</a:t>
            </a:r>
            <a:r>
              <a:rPr lang="en-US" sz="1200" dirty="0"/>
              <a:t>://www.washington.edu/doit/Faculty/Strategies/Universal/</a:t>
            </a:r>
            <a:endParaRPr lang="en-US" sz="1200" dirty="0" smtClean="0"/>
          </a:p>
        </p:txBody>
      </p:sp>
      <p:pic>
        <p:nvPicPr>
          <p:cNvPr id="1028" name="Picture 4" descr="http://www.electroniccampus.org/school_logos/GACollege411/Georgia_Institute_of_Technology/Georgia_Institute_of_Technolog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0053"/>
            <a:ext cx="19050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athan\AppData\Local\Microsoft\Windows\Temporary Internet Files\Content.Outlook\HMWGPSV3\BOR_logo_black_188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712" y="5845170"/>
            <a:ext cx="793549" cy="7971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14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1451</TotalTime>
  <Words>1418</Words>
  <Application>Microsoft Office PowerPoint</Application>
  <PresentationFormat>On-screen Show (4:3)</PresentationFormat>
  <Paragraphs>276</Paragraphs>
  <Slides>25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Improving Accessibility and Inclusion In STEM:  Meeting the needs of Students with Disabilities </vt:lpstr>
      <vt:lpstr>Background: Disability Statistics</vt:lpstr>
      <vt:lpstr>Background: Disability Statistics (cont.)</vt:lpstr>
      <vt:lpstr>People with Disabilities and STEM</vt:lpstr>
      <vt:lpstr>Laws and Responsibilities</vt:lpstr>
      <vt:lpstr>Instructor Attitudes toward Success</vt:lpstr>
      <vt:lpstr>Typical Accommodations</vt:lpstr>
      <vt:lpstr>Universal Design for Learning</vt:lpstr>
      <vt:lpstr>Universal Design for Learning: Examples</vt:lpstr>
      <vt:lpstr>Resources for Improving Accessibility</vt:lpstr>
      <vt:lpstr>SciTrain: Science and Math for All</vt:lpstr>
      <vt:lpstr>SciTrain: Science and Math for All</vt:lpstr>
      <vt:lpstr>SciTrain University</vt:lpstr>
      <vt:lpstr>SciTrain University</vt:lpstr>
      <vt:lpstr>BreakThru</vt:lpstr>
      <vt:lpstr>BreakThru</vt:lpstr>
      <vt:lpstr>BreakThru</vt:lpstr>
      <vt:lpstr>BreakThru</vt:lpstr>
      <vt:lpstr>GRADE: Georgia Tech Research on Accessible Distance Education</vt:lpstr>
      <vt:lpstr>GRADE: Georgia Tech Research on Accessible Distance Education</vt:lpstr>
      <vt:lpstr>Accommodating Students with Disabilities in STEM</vt:lpstr>
      <vt:lpstr>Other Resources</vt:lpstr>
      <vt:lpstr>SciTrain U Classroom Observation Instrument</vt:lpstr>
      <vt:lpstr>Conclusion</vt:lpstr>
      <vt:lpstr>Acknowledgements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Enhancement Programs:  The National Context</dc:title>
  <dc:creator>Nathan Moon</dc:creator>
  <cp:lastModifiedBy>Nathan Moon</cp:lastModifiedBy>
  <cp:revision>55</cp:revision>
  <dcterms:created xsi:type="dcterms:W3CDTF">2012-03-06T17:08:15Z</dcterms:created>
  <dcterms:modified xsi:type="dcterms:W3CDTF">2013-03-08T11:54:56Z</dcterms:modified>
</cp:coreProperties>
</file>