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6" r:id="rId3"/>
    <p:sldId id="258" r:id="rId4"/>
    <p:sldId id="271" r:id="rId5"/>
    <p:sldId id="274" r:id="rId6"/>
    <p:sldId id="295" r:id="rId7"/>
    <p:sldId id="272" r:id="rId8"/>
    <p:sldId id="296" r:id="rId9"/>
    <p:sldId id="275" r:id="rId10"/>
    <p:sldId id="278" r:id="rId11"/>
    <p:sldId id="276" r:id="rId12"/>
    <p:sldId id="287" r:id="rId13"/>
    <p:sldId id="279" r:id="rId14"/>
    <p:sldId id="280" r:id="rId15"/>
    <p:sldId id="297" r:id="rId16"/>
    <p:sldId id="298" r:id="rId17"/>
    <p:sldId id="305" r:id="rId18"/>
    <p:sldId id="299" r:id="rId19"/>
    <p:sldId id="281" r:id="rId20"/>
    <p:sldId id="300" r:id="rId21"/>
    <p:sldId id="289" r:id="rId22"/>
    <p:sldId id="290" r:id="rId23"/>
    <p:sldId id="282" r:id="rId24"/>
    <p:sldId id="292" r:id="rId25"/>
    <p:sldId id="294" r:id="rId26"/>
    <p:sldId id="293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AD79B-3C6B-45CD-A9AB-2F36B32BF723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A9980-E027-422E-988A-233D7955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0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short, equity and excellence</a:t>
            </a:r>
            <a:r>
              <a:rPr lang="en-US" baseline="0" dirty="0" smtClean="0"/>
              <a:t> go hand in hand.  Message of the National Science Foundation, which has sought to broaden participation in STEM through various programs and efforts.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9980-E027-422E-988A-233D79554D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8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D1D4B3B-C841-4E7D-82AB-4DE7B0656096}" type="slidenum">
              <a:rPr lang="en-US" altLang="en-US" smtClean="0">
                <a:latin typeface="Calibri" pitchFamily="34" charset="0"/>
              </a:rPr>
              <a:pPr/>
              <a:t>10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9980-E027-422E-988A-233D79554DB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9980-E027-422E-988A-233D79554DB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4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9980-E027-422E-988A-233D79554DB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A8D61B-63E4-4F37-B47A-3EC52F633529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09BAD5D-94B4-4C07-9B7B-C003D0C033A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Improving Accessibility and Inclusion In STEM Graduate Education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8305801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 smtClean="0"/>
              <a:t>Susan Cozzens, PhD</a:t>
            </a:r>
            <a:r>
              <a:rPr lang="en-US" sz="1900" dirty="0" smtClean="0"/>
              <a:t>			</a:t>
            </a:r>
            <a:r>
              <a:rPr lang="en-US" sz="1900" b="1" dirty="0" smtClean="0"/>
              <a:t>Nathan W. Moon, PhD</a:t>
            </a:r>
          </a:p>
          <a:p>
            <a:r>
              <a:rPr lang="en-US" sz="1900" dirty="0" smtClean="0"/>
              <a:t>Vice Provost, Graduate Education and	Research Scientist, Center for</a:t>
            </a:r>
          </a:p>
          <a:p>
            <a:r>
              <a:rPr lang="en-US" sz="1900" dirty="0"/>
              <a:t>Faculty </a:t>
            </a:r>
            <a:r>
              <a:rPr lang="en-US" sz="1900" dirty="0" smtClean="0"/>
              <a:t>Affairs	</a:t>
            </a:r>
            <a:r>
              <a:rPr lang="en-US" sz="1900" dirty="0"/>
              <a:t>			Advanced Communications </a:t>
            </a:r>
            <a:r>
              <a:rPr lang="en-US" sz="1900" dirty="0" smtClean="0"/>
              <a:t>Policy</a:t>
            </a:r>
          </a:p>
          <a:p>
            <a:endParaRPr lang="en-US" sz="1900" dirty="0"/>
          </a:p>
          <a:p>
            <a:r>
              <a:rPr lang="en-US" sz="1900" dirty="0" smtClean="0"/>
              <a:t>Georgia Institute of Technology		Georgia Institute of Technology</a:t>
            </a:r>
          </a:p>
          <a:p>
            <a:r>
              <a:rPr lang="en-US" sz="1900" dirty="0" smtClean="0"/>
              <a:t>Atlanta, Georgia				Atlanta, Georgia</a:t>
            </a:r>
            <a:r>
              <a:rPr lang="en-US" sz="1800" dirty="0"/>
              <a:t>	</a:t>
            </a:r>
            <a:r>
              <a:rPr lang="en-US" sz="1800" dirty="0" smtClean="0"/>
              <a:t>			</a:t>
            </a:r>
          </a:p>
        </p:txBody>
      </p:sp>
      <p:pic>
        <p:nvPicPr>
          <p:cNvPr id="1028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303030"/>
                </a:solidFill>
              </a:rPr>
              <a:t>Goals of GSAA and BreakThru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1"/>
                </a:solidFill>
              </a:rPr>
              <a:t>Increase the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number</a:t>
            </a:r>
            <a:r>
              <a:rPr lang="en-US" altLang="en-US" sz="2800" dirty="0" smtClean="0">
                <a:solidFill>
                  <a:schemeClr val="tx1"/>
                </a:solidFill>
              </a:rPr>
              <a:t> of secondary students with disabilities enrolling in STEM postsecondary classes and majors.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1"/>
                </a:solidFill>
              </a:rPr>
              <a:t>Increase the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retention</a:t>
            </a:r>
            <a:r>
              <a:rPr lang="en-US" altLang="en-US" sz="2800" dirty="0" smtClean="0">
                <a:solidFill>
                  <a:schemeClr val="tx1"/>
                </a:solidFill>
              </a:rPr>
              <a:t> and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graduation</a:t>
            </a:r>
            <a:r>
              <a:rPr lang="en-US" altLang="en-US" sz="2800" dirty="0" smtClean="0">
                <a:solidFill>
                  <a:schemeClr val="tx1"/>
                </a:solidFill>
              </a:rPr>
              <a:t> of postsecondary students with disabilities in STEM majors.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rgbClr val="FF0000"/>
                </a:solidFill>
              </a:rPr>
              <a:t>Increase the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successful entry </a:t>
            </a:r>
            <a:r>
              <a:rPr lang="en-US" altLang="en-US" sz="2800" dirty="0" smtClean="0">
                <a:solidFill>
                  <a:srgbClr val="FF0000"/>
                </a:solidFill>
              </a:rPr>
              <a:t>of postsecondary students with disabilities into STEM graduate programs or the STEM workforce.</a:t>
            </a:r>
          </a:p>
        </p:txBody>
      </p:sp>
      <p:pic>
        <p:nvPicPr>
          <p:cNvPr id="4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Virtual Worlds and Social Media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230192" cy="350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Virtual Worlds?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BreakThru has been created to provide broad impact through: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en-US" sz="2000" dirty="0" smtClean="0">
                <a:solidFill>
                  <a:srgbClr val="000000"/>
                </a:solidFill>
              </a:rPr>
              <a:t>pplicability </a:t>
            </a:r>
            <a:r>
              <a:rPr lang="en-US" sz="2000" dirty="0">
                <a:solidFill>
                  <a:srgbClr val="000000"/>
                </a:solidFill>
              </a:rPr>
              <a:t>to students and faculty who are separated geographically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Gathering </a:t>
            </a:r>
            <a:r>
              <a:rPr lang="en-US" sz="2000" dirty="0">
                <a:solidFill>
                  <a:srgbClr val="000000"/>
                </a:solidFill>
              </a:rPr>
              <a:t>a national/international network of STEM </a:t>
            </a:r>
            <a:r>
              <a:rPr lang="en-US" sz="2000" dirty="0" smtClean="0">
                <a:solidFill>
                  <a:srgbClr val="000000"/>
                </a:solidFill>
              </a:rPr>
              <a:t>stakeholders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Creating immersive environments for students who may have difficulty with face-to-face interactions (autism, LD, and ADHD)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Offering control over identity and representation for students with disabilities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http://secondlife.com/whatis/avatar/h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5638800" cy="208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Mentoring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 Learning Modules</a:t>
            </a:r>
          </a:p>
          <a:p>
            <a:pPr lvl="1"/>
            <a:r>
              <a:rPr lang="en-US" dirty="0" smtClean="0"/>
              <a:t>4 Critical Modules: Introduction to STEM, Self-Determination, Classroom Accommodations, Time Management</a:t>
            </a:r>
          </a:p>
          <a:p>
            <a:pPr lvl="1"/>
            <a:r>
              <a:rPr lang="en-US" dirty="0" smtClean="0"/>
              <a:t>Other Key Modules: Math/Science/Test Anxiety, Forming Study Groups, Taking Notes, STEM Study Skills</a:t>
            </a:r>
          </a:p>
          <a:p>
            <a:endParaRPr lang="en-US" dirty="0" smtClean="0"/>
          </a:p>
          <a:p>
            <a:r>
              <a:rPr lang="en-US" dirty="0" smtClean="0"/>
              <a:t>E-Mentoring Sessions</a:t>
            </a:r>
          </a:p>
          <a:p>
            <a:pPr lvl="1"/>
            <a:r>
              <a:rPr lang="en-US" dirty="0" smtClean="0"/>
              <a:t>Meetings at Least Monthly</a:t>
            </a:r>
          </a:p>
          <a:p>
            <a:pPr lvl="1"/>
            <a:r>
              <a:rPr lang="en-US" dirty="0" smtClean="0"/>
              <a:t>Surveys of Mentors/Mentees</a:t>
            </a:r>
          </a:p>
          <a:p>
            <a:endParaRPr lang="en-US" dirty="0"/>
          </a:p>
          <a:p>
            <a:r>
              <a:rPr lang="en-US" dirty="0" smtClean="0"/>
              <a:t>Emphasis on Student</a:t>
            </a:r>
          </a:p>
          <a:p>
            <a:pPr marL="0" indent="0">
              <a:buNone/>
            </a:pPr>
            <a:r>
              <a:rPr lang="en-US" dirty="0" smtClean="0"/>
              <a:t>  Support for Persistence</a:t>
            </a:r>
            <a:endParaRPr lang="en-US" dirty="0"/>
          </a:p>
        </p:txBody>
      </p:sp>
      <p:pic>
        <p:nvPicPr>
          <p:cNvPr id="6" name="Content Placeholder 4" descr="Snapshot_001_brighten_crop.png"/>
          <p:cNvPicPr>
            <a:picLocks noChangeAspect="1"/>
          </p:cNvPicPr>
          <p:nvPr/>
        </p:nvPicPr>
        <p:blipFill>
          <a:blip r:embed="rId2"/>
          <a:srcRect l="-9207" r="-9207"/>
          <a:stretch>
            <a:fillRect/>
          </a:stretch>
        </p:blipFill>
        <p:spPr>
          <a:xfrm>
            <a:off x="3962400" y="3505200"/>
            <a:ext cx="5040923" cy="29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SciTrain University (SciTrainU)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DA2BF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Demonstration Project funded by U.S. Department of Education</a:t>
            </a:r>
          </a:p>
          <a:p>
            <a:pPr marL="0" indent="0">
              <a:buClr>
                <a:srgbClr val="2DA2BF"/>
              </a:buClr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200" dirty="0">
                <a:solidFill>
                  <a:prstClr val="black"/>
                </a:solidFill>
              </a:rPr>
              <a:t>Intended for </a:t>
            </a:r>
            <a:r>
              <a:rPr lang="en-US" sz="2200" b="1" dirty="0">
                <a:solidFill>
                  <a:prstClr val="black"/>
                </a:solidFill>
              </a:rPr>
              <a:t>College and University Faculty, Administrators</a:t>
            </a:r>
          </a:p>
          <a:p>
            <a:pPr lvl="0">
              <a:buClr>
                <a:srgbClr val="2DA2BF"/>
              </a:buClr>
            </a:pPr>
            <a:endParaRPr lang="en-US" sz="2200" dirty="0">
              <a:solidFill>
                <a:prstClr val="black"/>
              </a:solidFill>
            </a:endParaRPr>
          </a:p>
          <a:p>
            <a:r>
              <a:rPr lang="en-US" sz="2200" dirty="0" smtClean="0"/>
              <a:t>Emphasis on Universal Design for</a:t>
            </a:r>
          </a:p>
          <a:p>
            <a:pPr marL="0" indent="0">
              <a:buNone/>
            </a:pPr>
            <a:r>
              <a:rPr lang="en-US" sz="2200" dirty="0" smtClean="0"/>
              <a:t>   Learning (UDL) – Design For 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3429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http://www.catea.gatech.edu/scitrainU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864066" cy="4408828"/>
          </a:xfrm>
        </p:spPr>
      </p:pic>
    </p:spTree>
    <p:extLst>
      <p:ext uri="{BB962C8B-B14F-4D97-AF65-F5344CB8AC3E}">
        <p14:creationId xmlns:p14="http://schemas.microsoft.com/office/powerpoint/2010/main" val="30331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SciTrainU</a:t>
            </a:r>
            <a:r>
              <a:rPr lang="en-US" dirty="0"/>
              <a:t>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Four Modules </a:t>
            </a:r>
            <a:r>
              <a:rPr lang="en-US" sz="2200" dirty="0">
                <a:solidFill>
                  <a:prstClr val="black"/>
                </a:solidFill>
              </a:rPr>
              <a:t>Available</a:t>
            </a:r>
          </a:p>
          <a:p>
            <a:pPr lvl="1">
              <a:buClr>
                <a:srgbClr val="2DA2BF"/>
              </a:buClr>
            </a:pPr>
            <a:r>
              <a:rPr lang="en-US" sz="1900" dirty="0">
                <a:solidFill>
                  <a:prstClr val="black"/>
                </a:solidFill>
              </a:rPr>
              <a:t>Accessible STEM Teaching 101</a:t>
            </a:r>
          </a:p>
          <a:p>
            <a:pPr lvl="1">
              <a:buClr>
                <a:srgbClr val="2DA2BF"/>
              </a:buClr>
            </a:pPr>
            <a:r>
              <a:rPr lang="en-US" sz="1900" dirty="0">
                <a:solidFill>
                  <a:prstClr val="black"/>
                </a:solidFill>
              </a:rPr>
              <a:t>Improved Teaching for Large Lectures</a:t>
            </a:r>
          </a:p>
          <a:p>
            <a:pPr lvl="1">
              <a:buClr>
                <a:srgbClr val="2DA2BF"/>
              </a:buClr>
            </a:pPr>
            <a:r>
              <a:rPr lang="en-US" sz="1900" dirty="0">
                <a:solidFill>
                  <a:prstClr val="black"/>
                </a:solidFill>
              </a:rPr>
              <a:t>Improving Online STEM Learning </a:t>
            </a:r>
          </a:p>
          <a:p>
            <a:pPr marL="274320" lvl="1" indent="0">
              <a:buClr>
                <a:srgbClr val="2DA2BF"/>
              </a:buClr>
              <a:buNone/>
            </a:pPr>
            <a:r>
              <a:rPr lang="en-US" sz="1900" dirty="0">
                <a:solidFill>
                  <a:prstClr val="black"/>
                </a:solidFill>
              </a:rPr>
              <a:t>	Environments</a:t>
            </a:r>
          </a:p>
          <a:p>
            <a:pPr lvl="1">
              <a:buClr>
                <a:srgbClr val="2DA2BF"/>
              </a:buClr>
            </a:pPr>
            <a:r>
              <a:rPr lang="en-US" sz="1900" dirty="0">
                <a:solidFill>
                  <a:prstClr val="black"/>
                </a:solidFill>
              </a:rPr>
              <a:t>Improving STEM </a:t>
            </a:r>
            <a:r>
              <a:rPr lang="en-US" sz="1900" dirty="0" smtClean="0">
                <a:solidFill>
                  <a:prstClr val="black"/>
                </a:solidFill>
              </a:rPr>
              <a:t>Labs</a:t>
            </a:r>
          </a:p>
          <a:p>
            <a:pPr lvl="1">
              <a:buClr>
                <a:srgbClr val="2DA2BF"/>
              </a:buClr>
            </a:pPr>
            <a:endParaRPr lang="en-US" sz="19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200" dirty="0">
                <a:solidFill>
                  <a:prstClr val="black"/>
                </a:solidFill>
              </a:rPr>
              <a:t>Particular Emphasis on Learning Disabilities</a:t>
            </a:r>
          </a:p>
          <a:p>
            <a:pPr lvl="0">
              <a:buClr>
                <a:srgbClr val="2DA2BF"/>
              </a:buClr>
            </a:pPr>
            <a:endParaRPr lang="en-US" sz="22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200" dirty="0">
                <a:solidFill>
                  <a:prstClr val="black"/>
                </a:solidFill>
              </a:rPr>
              <a:t>Emphasis on Accessibility and Inclusion, Not Accommodations</a:t>
            </a:r>
          </a:p>
          <a:p>
            <a:pPr lvl="0">
              <a:buClr>
                <a:srgbClr val="2DA2BF"/>
              </a:buClr>
            </a:pPr>
            <a:endParaRPr lang="en-US" sz="22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200" dirty="0">
                <a:solidFill>
                  <a:prstClr val="black"/>
                </a:solidFill>
              </a:rPr>
              <a:t>Strategies for Classroom, Laboratory, and Fieldwork Instruction, as well as Group Assignments and Testing</a:t>
            </a:r>
          </a:p>
          <a:p>
            <a:pPr>
              <a:buClr>
                <a:srgbClr val="2DA2BF"/>
              </a:buClr>
            </a:pPr>
            <a:endParaRPr lang="en-US" sz="23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Thinking About Accessibility And Inclusion in STEM Education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Accommodations Approaches and Universal Design for Learning (UDL) Approaches in STEM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Laws and Responsibilities</a:t>
            </a:r>
            <a:endParaRPr lang="en-US" dirty="0"/>
          </a:p>
        </p:txBody>
      </p:sp>
      <p:pic>
        <p:nvPicPr>
          <p:cNvPr id="6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0348"/>
            <a:ext cx="8229600" cy="43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Common Accommodations 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Alternate Exam Formats or Additional Exam Time (88%)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000" dirty="0"/>
              <a:t>Tutors to Assist with Ongoing Coursework (77%)</a:t>
            </a:r>
          </a:p>
          <a:p>
            <a:endParaRPr lang="en-US" sz="900" dirty="0"/>
          </a:p>
          <a:p>
            <a:r>
              <a:rPr lang="en-US" sz="2000" dirty="0"/>
              <a:t>Readers, Classroom Notetakers, or Scribes (69%)</a:t>
            </a:r>
          </a:p>
          <a:p>
            <a:endParaRPr lang="en-US" sz="900" dirty="0"/>
          </a:p>
          <a:p>
            <a:r>
              <a:rPr lang="en-US" sz="2000" dirty="0"/>
              <a:t>Registration Assistance or Priority Registration (62%)</a:t>
            </a:r>
          </a:p>
          <a:p>
            <a:endParaRPr lang="en-US" sz="900" dirty="0"/>
          </a:p>
          <a:p>
            <a:r>
              <a:rPr lang="en-US" sz="2000" dirty="0"/>
              <a:t>Adaptive Equipment or Technology (58%)</a:t>
            </a:r>
          </a:p>
          <a:p>
            <a:endParaRPr lang="en-US" sz="900" dirty="0"/>
          </a:p>
          <a:p>
            <a:r>
              <a:rPr lang="en-US" sz="2000" dirty="0"/>
              <a:t>Textbooks in Audio Format (55%)</a:t>
            </a:r>
          </a:p>
          <a:p>
            <a:endParaRPr lang="en-US" sz="900" dirty="0"/>
          </a:p>
          <a:p>
            <a:r>
              <a:rPr lang="en-US" sz="2000" dirty="0"/>
              <a:t>Sign Language Interpreters (45%)</a:t>
            </a:r>
          </a:p>
          <a:p>
            <a:endParaRPr lang="en-US" sz="800" dirty="0"/>
          </a:p>
          <a:p>
            <a:r>
              <a:rPr lang="en-US" sz="2000" dirty="0"/>
              <a:t>Course Substitutions or Waivers (42%)</a:t>
            </a:r>
          </a:p>
          <a:p>
            <a:pPr marL="274320" lvl="1" indent="0">
              <a:buNone/>
            </a:pPr>
            <a:endParaRPr lang="en-US" sz="1200" dirty="0"/>
          </a:p>
          <a:p>
            <a:pPr marL="274320" lvl="1" indent="0">
              <a:buNone/>
            </a:pPr>
            <a:r>
              <a:rPr lang="en-US" sz="1200" dirty="0"/>
              <a:t>SOURCE: National Center for Educational Statistics. [1999]. An institutional perspective on students with disabilities in postsecondary education. Washington DC: U.S. Department of Education.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Broadening Participation in 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2057400" cy="2631558"/>
          </a:xfrm>
        </p:spPr>
      </p:pic>
      <p:sp>
        <p:nvSpPr>
          <p:cNvPr id="5" name="TextBox 4"/>
          <p:cNvSpPr txBox="1"/>
          <p:nvPr/>
        </p:nvSpPr>
        <p:spPr>
          <a:xfrm>
            <a:off x="2895600" y="2192215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“The </a:t>
            </a:r>
            <a:r>
              <a:rPr lang="en-US" sz="2400" dirty="0"/>
              <a:t>nation's economic prosperity, security, and quality of life depends on the identification and development of our next generation of STEM </a:t>
            </a:r>
            <a:r>
              <a:rPr lang="en-US" sz="2400" dirty="0" smtClean="0"/>
              <a:t>innovators.”</a:t>
            </a:r>
          </a:p>
          <a:p>
            <a:endParaRPr lang="en-US" sz="2400" dirty="0"/>
          </a:p>
          <a:p>
            <a:r>
              <a:rPr lang="en-US" sz="2400" dirty="0" smtClean="0"/>
              <a:t>“Every </a:t>
            </a:r>
            <a:r>
              <a:rPr lang="en-US" sz="2400" dirty="0"/>
              <a:t>student in America should be given the opportunity to reach his or her full potential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r>
              <a:rPr lang="en-US" sz="2400" dirty="0" smtClean="0"/>
              <a:t>- National Science Board, 2010</a:t>
            </a:r>
            <a:endParaRPr lang="en-US" sz="2400" dirty="0"/>
          </a:p>
        </p:txBody>
      </p:sp>
      <p:pic>
        <p:nvPicPr>
          <p:cNvPr id="6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Beyond Accommodations: Universal Design for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sz="2000" dirty="0"/>
              <a:t>Developing instruction and pedagogy that work for everyone, not a single “one size fits all” approach to learning.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Successful and well-designed adaptations may make coursework and labs more approachable and effective for all students, not only those with disabilities.</a:t>
            </a:r>
          </a:p>
          <a:p>
            <a:endParaRPr lang="en-US" sz="2000" dirty="0"/>
          </a:p>
          <a:p>
            <a:r>
              <a:rPr lang="en-US" sz="2000" dirty="0"/>
              <a:t>3 key principles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1800" dirty="0"/>
              <a:t>Multiple Means of Representation</a:t>
            </a:r>
          </a:p>
          <a:p>
            <a:pPr lvl="1"/>
            <a:r>
              <a:rPr lang="en-US" sz="1800" dirty="0"/>
              <a:t>Multiple Means of Expression</a:t>
            </a:r>
          </a:p>
          <a:p>
            <a:pPr lvl="1"/>
            <a:r>
              <a:rPr lang="en-US" sz="1800" dirty="0"/>
              <a:t>Multiple Means of Engagement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160601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9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Common UDL Approaches in 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Class Climate</a:t>
            </a:r>
            <a:r>
              <a:rPr lang="en-US" sz="2000" dirty="0" smtClean="0"/>
              <a:t>: Syllabi Statements of Diversity/Inclusiveness</a:t>
            </a:r>
          </a:p>
          <a:p>
            <a:endParaRPr lang="en-US" sz="900" dirty="0" smtClean="0"/>
          </a:p>
          <a:p>
            <a:r>
              <a:rPr lang="en-US" sz="2000" b="1" dirty="0" smtClean="0"/>
              <a:t>Interaction</a:t>
            </a:r>
            <a:r>
              <a:rPr lang="en-US" sz="2000" dirty="0" smtClean="0"/>
              <a:t>: Group Work Requiring </a:t>
            </a:r>
            <a:r>
              <a:rPr lang="en-US" sz="2000" dirty="0"/>
              <a:t>L</a:t>
            </a:r>
            <a:r>
              <a:rPr lang="en-US" sz="2000" dirty="0" smtClean="0"/>
              <a:t>earners to Support </a:t>
            </a:r>
            <a:r>
              <a:rPr lang="en-US" sz="2000" dirty="0"/>
              <a:t>E</a:t>
            </a:r>
            <a:r>
              <a:rPr lang="en-US" sz="2000" dirty="0" smtClean="0"/>
              <a:t>ach </a:t>
            </a:r>
            <a:r>
              <a:rPr lang="en-US" sz="2000" dirty="0"/>
              <a:t>O</a:t>
            </a:r>
            <a:r>
              <a:rPr lang="en-US" sz="2000" dirty="0" smtClean="0"/>
              <a:t>ther with Value on Different Skills and Roles</a:t>
            </a:r>
          </a:p>
          <a:p>
            <a:endParaRPr lang="en-US" sz="900" dirty="0" smtClean="0"/>
          </a:p>
          <a:p>
            <a:r>
              <a:rPr lang="en-US" sz="2000" b="1" dirty="0" smtClean="0"/>
              <a:t>Physical Environments and Products</a:t>
            </a:r>
            <a:r>
              <a:rPr lang="en-US" sz="2000" dirty="0" smtClean="0"/>
              <a:t>: Safety Procedures for All Students, Including </a:t>
            </a:r>
            <a:r>
              <a:rPr lang="en-US" sz="2000" dirty="0"/>
              <a:t>T</a:t>
            </a:r>
            <a:r>
              <a:rPr lang="en-US" sz="2000" dirty="0" smtClean="0"/>
              <a:t>hose </a:t>
            </a:r>
            <a:r>
              <a:rPr lang="en-US" sz="2000" dirty="0"/>
              <a:t>W</a:t>
            </a:r>
            <a:r>
              <a:rPr lang="en-US" sz="2000" dirty="0" smtClean="0"/>
              <a:t>ho </a:t>
            </a:r>
            <a:r>
              <a:rPr lang="en-US" sz="2000" dirty="0"/>
              <a:t>A</a:t>
            </a:r>
            <a:r>
              <a:rPr lang="en-US" sz="2000" dirty="0" smtClean="0"/>
              <a:t>re </a:t>
            </a:r>
            <a:r>
              <a:rPr lang="en-US" sz="2000" dirty="0"/>
              <a:t>B</a:t>
            </a:r>
            <a:r>
              <a:rPr lang="en-US" sz="2000" dirty="0" smtClean="0"/>
              <a:t>lind, Deaf, or Wheelchair </a:t>
            </a:r>
            <a:r>
              <a:rPr lang="en-US" sz="2000" dirty="0"/>
              <a:t>U</a:t>
            </a:r>
            <a:r>
              <a:rPr lang="en-US" sz="2000" dirty="0" smtClean="0"/>
              <a:t>sers</a:t>
            </a:r>
          </a:p>
          <a:p>
            <a:endParaRPr lang="en-US" sz="900" dirty="0" smtClean="0"/>
          </a:p>
          <a:p>
            <a:r>
              <a:rPr lang="en-US" sz="2000" b="1" dirty="0" smtClean="0"/>
              <a:t>Delivery Methods</a:t>
            </a:r>
            <a:r>
              <a:rPr lang="en-US" sz="2000" dirty="0" smtClean="0"/>
              <a:t>: Multiple Modes to Deliver Content</a:t>
            </a:r>
          </a:p>
          <a:p>
            <a:endParaRPr lang="en-US" sz="900" dirty="0" smtClean="0"/>
          </a:p>
          <a:p>
            <a:r>
              <a:rPr lang="en-US" sz="2000" b="1" dirty="0" smtClean="0"/>
              <a:t>Information Resources</a:t>
            </a:r>
            <a:r>
              <a:rPr lang="en-US" sz="2000" dirty="0" smtClean="0"/>
              <a:t>: Ensure Usability of Web Content</a:t>
            </a:r>
          </a:p>
          <a:p>
            <a:endParaRPr lang="en-US" sz="900" dirty="0" smtClean="0"/>
          </a:p>
          <a:p>
            <a:r>
              <a:rPr lang="en-US" sz="2000" b="1" dirty="0" smtClean="0"/>
              <a:t>Feedback</a:t>
            </a:r>
            <a:r>
              <a:rPr lang="en-US" sz="2000" dirty="0" smtClean="0"/>
              <a:t>: Permit Feedback Opportunities for Large Projects</a:t>
            </a:r>
          </a:p>
          <a:p>
            <a:endParaRPr lang="en-US" sz="1000" dirty="0" smtClean="0"/>
          </a:p>
          <a:p>
            <a:r>
              <a:rPr lang="en-US" sz="2000" b="1" dirty="0" smtClean="0"/>
              <a:t>Assessment</a:t>
            </a:r>
            <a:r>
              <a:rPr lang="en-US" sz="2000" dirty="0" smtClean="0"/>
              <a:t>:  Group Performance, In Addition to Individual Effort</a:t>
            </a:r>
          </a:p>
          <a:p>
            <a:endParaRPr lang="en-US" sz="1000" dirty="0" smtClean="0"/>
          </a:p>
          <a:p>
            <a:r>
              <a:rPr lang="en-US" sz="2000" b="1" dirty="0" smtClean="0"/>
              <a:t>Accommodation</a:t>
            </a:r>
            <a:r>
              <a:rPr lang="en-US" sz="2000" dirty="0" smtClean="0"/>
              <a:t>:  Address Needs Not Met by UDL</a:t>
            </a:r>
            <a:endParaRPr lang="en-US" sz="1400" dirty="0" smtClean="0"/>
          </a:p>
          <a:p>
            <a:pPr marL="548640" lvl="2" indent="0">
              <a:buNone/>
            </a:pPr>
            <a:endParaRPr lang="en-US" sz="1000" dirty="0" smtClean="0"/>
          </a:p>
          <a:p>
            <a:pPr marL="548640" lvl="2" indent="0">
              <a:buNone/>
            </a:pPr>
            <a:r>
              <a:rPr lang="en-US" sz="1200" dirty="0" smtClean="0"/>
              <a:t>SOURCE: Burghstahler, S. (2004). Universal Design </a:t>
            </a:r>
            <a:r>
              <a:rPr lang="en-US" sz="1200" dirty="0"/>
              <a:t>for </a:t>
            </a:r>
            <a:r>
              <a:rPr lang="en-US" sz="1200" dirty="0" smtClean="0"/>
              <a:t>Instruction. http</a:t>
            </a:r>
            <a:r>
              <a:rPr lang="en-US" sz="1200" dirty="0"/>
              <a:t>://www.washington.edu/doit/Faculty/Strategies/Universal/</a:t>
            </a:r>
            <a:endParaRPr lang="en-US" sz="1200" dirty="0" smtClean="0"/>
          </a:p>
        </p:txBody>
      </p:sp>
      <p:pic>
        <p:nvPicPr>
          <p:cNvPr id="1028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Considerations for Graduate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Faculty Attitudes</a:t>
            </a:r>
          </a:p>
          <a:p>
            <a:pPr lvl="1"/>
            <a:r>
              <a:rPr lang="en-US" dirty="0" smtClean="0"/>
              <a:t>Mentorship and </a:t>
            </a:r>
            <a:r>
              <a:rPr lang="en-US" dirty="0"/>
              <a:t>a</a:t>
            </a:r>
            <a:r>
              <a:rPr lang="en-US" dirty="0" smtClean="0"/>
              <a:t>dvisement play a greater role in graduate education; keys to persistence and completion of graduate education</a:t>
            </a:r>
          </a:p>
          <a:p>
            <a:r>
              <a:rPr lang="en-US" dirty="0" smtClean="0"/>
              <a:t>Accessibility of Laboratories and Fieldwork</a:t>
            </a:r>
          </a:p>
          <a:p>
            <a:pPr lvl="1"/>
            <a:r>
              <a:rPr lang="en-US" dirty="0" smtClean="0"/>
              <a:t>Need to consider creative solutions to accessibility challenges; not always a high-tech solution</a:t>
            </a:r>
          </a:p>
          <a:p>
            <a:pPr lvl="1"/>
            <a:r>
              <a:rPr lang="en-US" dirty="0"/>
              <a:t>Furnishings, </a:t>
            </a:r>
            <a:r>
              <a:rPr lang="en-US" dirty="0" smtClean="0"/>
              <a:t>manipulation, </a:t>
            </a:r>
            <a:r>
              <a:rPr lang="en-US" dirty="0"/>
              <a:t>and visualization of </a:t>
            </a:r>
            <a:r>
              <a:rPr lang="en-US" dirty="0" smtClean="0"/>
              <a:t>materials/supplies </a:t>
            </a:r>
            <a:r>
              <a:rPr lang="en-US" dirty="0"/>
              <a:t>present barriers that are </a:t>
            </a:r>
            <a:r>
              <a:rPr lang="en-US" dirty="0" smtClean="0"/>
              <a:t>solvable  </a:t>
            </a:r>
            <a:endParaRPr lang="en-US" dirty="0"/>
          </a:p>
          <a:p>
            <a:pPr lvl="1"/>
            <a:r>
              <a:rPr lang="en-US" dirty="0"/>
              <a:t>Process barriers: </a:t>
            </a:r>
            <a:r>
              <a:rPr lang="en-US" dirty="0" smtClean="0"/>
              <a:t>There </a:t>
            </a:r>
            <a:r>
              <a:rPr lang="en-US" dirty="0"/>
              <a:t>are presently no supports in place to make customized equipment </a:t>
            </a:r>
            <a:r>
              <a:rPr lang="en-US" dirty="0" smtClean="0"/>
              <a:t>accessible – need to consider accessibility and usability at outset </a:t>
            </a:r>
          </a:p>
          <a:p>
            <a:endParaRPr lang="en-US" dirty="0"/>
          </a:p>
        </p:txBody>
      </p:sp>
      <p:pic>
        <p:nvPicPr>
          <p:cNvPr id="4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Faculty Attitudes toward Success</a:t>
            </a:r>
            <a:endParaRPr lang="en-US" sz="3600" dirty="0"/>
          </a:p>
        </p:txBody>
      </p:sp>
      <p:pic>
        <p:nvPicPr>
          <p:cNvPr id="1028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80665"/>
            <a:ext cx="6249112" cy="42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 at Georgia Tech</a:t>
            </a:r>
            <a:endParaRPr lang="en-US" dirty="0"/>
          </a:p>
        </p:txBody>
      </p:sp>
      <p:pic>
        <p:nvPicPr>
          <p:cNvPr id="4" name="Content Placeholder 3" descr="BreakThru_Logo_FullColo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818150" cy="80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1981200"/>
            <a:ext cx="3518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http://www.georgiabreakthru.org/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5" y="2884295"/>
            <a:ext cx="2393396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325393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http://www.catea.gatech.edu/scitrainU/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69" y="4114800"/>
            <a:ext cx="2103688" cy="1454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6200" y="4657278"/>
            <a:ext cx="3942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http://www.catea.gatech.edu/scitrain/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424771"/>
            <a:ext cx="291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(for secondary education)</a:t>
            </a:r>
            <a:endParaRPr lang="en-US" dirty="0"/>
          </a:p>
        </p:txBody>
      </p:sp>
      <p:pic>
        <p:nvPicPr>
          <p:cNvPr id="13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 at Georgia Tech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15" y="1828800"/>
            <a:ext cx="2057400" cy="1139313"/>
          </a:xfrm>
        </p:spPr>
      </p:pic>
      <p:sp>
        <p:nvSpPr>
          <p:cNvPr id="5" name="TextBox 4"/>
          <p:cNvSpPr txBox="1"/>
          <p:nvPr/>
        </p:nvSpPr>
        <p:spPr>
          <a:xfrm>
            <a:off x="304800" y="3048000"/>
            <a:ext cx="407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Accessible instructional </a:t>
            </a:r>
            <a:r>
              <a:rPr lang="en-US" dirty="0"/>
              <a:t>m</a:t>
            </a:r>
            <a:r>
              <a:rPr lang="en-US" dirty="0" smtClean="0"/>
              <a:t>aterials for postsecondary </a:t>
            </a:r>
            <a:r>
              <a:rPr lang="en-US" dirty="0"/>
              <a:t>e</a:t>
            </a:r>
            <a:r>
              <a:rPr lang="en-US" dirty="0" smtClean="0"/>
              <a:t>ducation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2514600"/>
            <a:ext cx="271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http://www.amacusg.org/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667" r="-2400" b="-45067"/>
          <a:stretch/>
        </p:blipFill>
        <p:spPr>
          <a:xfrm>
            <a:off x="1435463" y="3962400"/>
            <a:ext cx="1818303" cy="1712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971365"/>
            <a:ext cx="459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e-book on classroom and lab accommodations in STEM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46456" y="4172408"/>
            <a:ext cx="3933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http://www.catea.gatech.edu/scitrain/accommodating.pdf</a:t>
            </a:r>
          </a:p>
        </p:txBody>
      </p:sp>
      <p:pic>
        <p:nvPicPr>
          <p:cNvPr id="10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Additional Resources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Introduction to Universal Design</a:t>
            </a:r>
            <a:endParaRPr lang="en-US" sz="1800" dirty="0" smtClean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b="1" dirty="0" smtClean="0"/>
          </a:p>
          <a:p>
            <a:pPr>
              <a:buFontTx/>
              <a:buChar char="-"/>
            </a:pPr>
            <a:r>
              <a:rPr lang="en-US" sz="1800" dirty="0" smtClean="0"/>
              <a:t>Theory of UDL</a:t>
            </a:r>
          </a:p>
          <a:p>
            <a:pPr>
              <a:buFontTx/>
              <a:buChar char="-"/>
            </a:pPr>
            <a:r>
              <a:rPr lang="en-US" sz="1800" dirty="0" smtClean="0"/>
              <a:t>Implementing Multiple Means of Representation/Expression/Engagement</a:t>
            </a:r>
          </a:p>
          <a:p>
            <a:pPr>
              <a:buFontTx/>
              <a:buChar char="-"/>
            </a:pPr>
            <a:r>
              <a:rPr lang="en-US" sz="1800" b="1" dirty="0"/>
              <a:t>http://www.udlcenter.org</a:t>
            </a:r>
            <a:r>
              <a:rPr lang="en-US" sz="1800" b="1" dirty="0" smtClean="0"/>
              <a:t>/</a:t>
            </a:r>
          </a:p>
          <a:p>
            <a:pPr>
              <a:buFontTx/>
              <a:buChar char="-"/>
            </a:pPr>
            <a:endParaRPr lang="en-US" sz="1800" b="1" dirty="0"/>
          </a:p>
          <a:p>
            <a:pPr>
              <a:buFontTx/>
              <a:buChar char="-"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>
              <a:buFontTx/>
              <a:buChar char="-"/>
            </a:pPr>
            <a:r>
              <a:rPr lang="en-US" sz="1800" dirty="0" smtClean="0"/>
              <a:t>Theory of UDI</a:t>
            </a:r>
          </a:p>
          <a:p>
            <a:pPr>
              <a:buFontTx/>
              <a:buChar char="-"/>
            </a:pPr>
            <a:r>
              <a:rPr lang="en-US" sz="1800" dirty="0" smtClean="0"/>
              <a:t>Implementing the Seven Principles of Universal Design in Instruction</a:t>
            </a:r>
          </a:p>
          <a:p>
            <a:pPr>
              <a:buFontTx/>
              <a:buChar char="-"/>
            </a:pPr>
            <a:r>
              <a:rPr lang="en-US" sz="1800" b="1" dirty="0"/>
              <a:t>http://www.washington.edu/doit/Brochures/Academics/instruction.html</a:t>
            </a:r>
            <a:endParaRPr lang="en-US" sz="1800" b="1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 smtClean="0"/>
          </a:p>
        </p:txBody>
      </p:sp>
      <p:pic>
        <p:nvPicPr>
          <p:cNvPr id="1028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2057400"/>
            <a:ext cx="3352801" cy="528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65" y="3757246"/>
            <a:ext cx="647700" cy="8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questions or a copy of this presentation, please e-mail: </a:t>
            </a:r>
            <a:r>
              <a:rPr lang="en-US" b="1" dirty="0" smtClean="0"/>
              <a:t>nathan.moon@cacp.gatech.edu</a:t>
            </a:r>
          </a:p>
          <a:p>
            <a:endParaRPr lang="en-US" b="1" dirty="0" smtClean="0"/>
          </a:p>
          <a:p>
            <a:r>
              <a:rPr lang="en-US" dirty="0" smtClean="0"/>
              <a:t>We acknowledge our colleagues Robert L. Todd (PI), Christopher Langston (Co-PI), Maureen Linden (Co-PI) at Georgia Tech and Noel Gregg (PI) and Gerri Wolfe (GSAA Mentorship Lead) at the University of Georgia.</a:t>
            </a:r>
          </a:p>
          <a:p>
            <a:endParaRPr lang="en-US" dirty="0"/>
          </a:p>
          <a:p>
            <a:r>
              <a:rPr lang="en-US" dirty="0"/>
              <a:t>Funded by a grant from the National Science Foundation (NSF), Research in Disabilities Education (RDE), Grant Nos. 1027635 and 1027655. </a:t>
            </a:r>
            <a:r>
              <a:rPr lang="en-US" dirty="0" smtClean="0"/>
              <a:t>GSAA/BreakThru </a:t>
            </a:r>
            <a:r>
              <a:rPr lang="en-US" dirty="0"/>
              <a:t>is a collaboration between the Georgia Institute of Technology and the University of Georgia.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Disability Statistics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11% of Postsecondary Students Have a Disability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8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21132"/>
              </p:ext>
            </p:extLst>
          </p:nvPr>
        </p:nvGraphicFramePr>
        <p:xfrm>
          <a:off x="1257300" y="2209800"/>
          <a:ext cx="67818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Disability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</a:t>
                      </a:r>
                      <a:r>
                        <a:rPr lang="en-US" baseline="0" dirty="0" smtClean="0"/>
                        <a:t> Learning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</a:t>
                      </a:r>
                      <a:r>
                        <a:rPr lang="en-US" baseline="0" dirty="0" smtClean="0"/>
                        <a:t> or ADHD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Mental</a:t>
                      </a:r>
                      <a:r>
                        <a:rPr lang="en-US" baseline="0" dirty="0" smtClean="0"/>
                        <a:t> Illness or Psychological/Psychiatric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Impairment/(Chronic)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 Limitation/Orthopedic</a:t>
                      </a:r>
                      <a:r>
                        <a:rPr lang="en-US" baseline="0" dirty="0" smtClean="0"/>
                        <a:t> Impairment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Difficulty</a:t>
                      </a:r>
                      <a:r>
                        <a:rPr lang="en-US" baseline="0" dirty="0" smtClean="0"/>
                        <a:t> Hearing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Difficulty</a:t>
                      </a:r>
                      <a:r>
                        <a:rPr lang="en-US" baseline="0" dirty="0" smtClean="0"/>
                        <a:t> Seeing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9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Disability Statistics (continued)</a:t>
            </a:r>
            <a:endParaRPr lang="en-US" sz="3600" dirty="0"/>
          </a:p>
        </p:txBody>
      </p:sp>
      <p:pic>
        <p:nvPicPr>
          <p:cNvPr id="1028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85703"/>
              </p:ext>
            </p:extLst>
          </p:nvPr>
        </p:nvGraphicFramePr>
        <p:xfrm>
          <a:off x="1219912" y="2057400"/>
          <a:ext cx="67818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Disability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r>
                        <a:rPr lang="en-US" baseline="0" dirty="0" smtClean="0"/>
                        <a:t> Difficulties or Intellectual Disability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Autism</a:t>
                      </a:r>
                      <a:r>
                        <a:rPr lang="en-US" baseline="0" dirty="0" smtClean="0"/>
                        <a:t> Spectrum Disorders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Traumatic</a:t>
                      </a:r>
                      <a:r>
                        <a:rPr lang="en-US" baseline="0" dirty="0" smtClean="0"/>
                        <a:t> Brain 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Difficulty Speaking or Language Impairment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4800600"/>
            <a:ext cx="5638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SOURCES: U.S. Department of Education, National Center for Education Statistics. (2012). </a:t>
            </a:r>
            <a:r>
              <a:rPr lang="en-US" sz="1100" dirty="0"/>
              <a:t>Digest of Education Statistics, 2011; Raue, K., and Lewis, L. (2011).  Students With Disabilities at Degree-Granting Postsecondary Institutions (NCES 2011–018).  U.S. Department of Education, National Center for Education Statistics. Washington, DC: U.S. Government Printing Office.  </a:t>
            </a:r>
          </a:p>
        </p:txBody>
      </p:sp>
    </p:spTree>
    <p:extLst>
      <p:ext uri="{BB962C8B-B14F-4D97-AF65-F5344CB8AC3E}">
        <p14:creationId xmlns:p14="http://schemas.microsoft.com/office/powerpoint/2010/main" val="17580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Opportunities and Barriers 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Opportunities in STEM continue to grow…</a:t>
            </a:r>
          </a:p>
          <a:p>
            <a:pPr lvl="1"/>
            <a:r>
              <a:rPr lang="en-US" b="1" dirty="0"/>
              <a:t>STEM jobs projected to increase by 17%</a:t>
            </a:r>
            <a:r>
              <a:rPr lang="en-US" dirty="0"/>
              <a:t> between 2008-2018, vs. 10% for non-STEM jobs.</a:t>
            </a:r>
          </a:p>
          <a:p>
            <a:pPr lvl="1"/>
            <a:r>
              <a:rPr lang="en-US" dirty="0"/>
              <a:t>U.S. to need </a:t>
            </a:r>
            <a:r>
              <a:rPr lang="en-US" b="1" dirty="0"/>
              <a:t>1 million more</a:t>
            </a:r>
            <a:r>
              <a:rPr lang="en-US" dirty="0"/>
              <a:t> graduates in STEM than currently produced.</a:t>
            </a:r>
          </a:p>
          <a:p>
            <a:pPr lvl="1"/>
            <a:endParaRPr lang="en-US" dirty="0"/>
          </a:p>
          <a:p>
            <a:r>
              <a:rPr lang="en-US" dirty="0"/>
              <a:t>…But barriers persist for Americans with disabilities:</a:t>
            </a:r>
          </a:p>
          <a:p>
            <a:pPr lvl="1"/>
            <a:r>
              <a:rPr lang="en-US" dirty="0"/>
              <a:t>19% of the U.S. population, but </a:t>
            </a:r>
            <a:r>
              <a:rPr lang="en-US" b="1" dirty="0"/>
              <a:t>less than 10% of its employed scientists and engineers. </a:t>
            </a:r>
          </a:p>
          <a:p>
            <a:pPr lvl="1"/>
            <a:r>
              <a:rPr lang="en-US" dirty="0"/>
              <a:t>Students with disabilities represent only 10% of undergraduate, </a:t>
            </a:r>
            <a:r>
              <a:rPr lang="en-US" b="1" dirty="0"/>
              <a:t>7% of graduate, and 1% of doctoral-level STEM majors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Challenge of </a:t>
            </a:r>
            <a:r>
              <a:rPr lang="en-US" b="1" dirty="0"/>
              <a:t>persistence</a:t>
            </a:r>
            <a:r>
              <a:rPr lang="en-US" dirty="0"/>
              <a:t> in STEM; Issues of </a:t>
            </a:r>
            <a:r>
              <a:rPr lang="en-US" b="1" dirty="0"/>
              <a:t>inaccessible pedagogy </a:t>
            </a:r>
            <a:r>
              <a:rPr lang="en-US" dirty="0"/>
              <a:t>and </a:t>
            </a:r>
            <a:r>
              <a:rPr lang="en-US" b="1" dirty="0"/>
              <a:t>negative attitudes.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Research and Demonstration  Projects at Georgia Tech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2860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Student-Oriented: Improving Persistence in </a:t>
            </a:r>
          </a:p>
          <a:p>
            <a:r>
              <a:rPr lang="en-US" dirty="0" smtClean="0"/>
              <a:t>STEM Through E-Mentoring</a:t>
            </a:r>
          </a:p>
          <a:p>
            <a:endParaRPr lang="en-US" dirty="0" smtClean="0"/>
          </a:p>
          <a:p>
            <a:r>
              <a:rPr lang="en-US" dirty="0" smtClean="0"/>
              <a:t>Faculty-Oriented: Supporting Accessibility and </a:t>
            </a:r>
          </a:p>
          <a:p>
            <a:r>
              <a:rPr lang="en-US" dirty="0" smtClean="0"/>
              <a:t>Inclusion in STEM Instruction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76800"/>
            <a:ext cx="2209800" cy="914612"/>
          </a:xfrm>
          <a:prstGeom prst="rect">
            <a:avLst/>
          </a:prstGeom>
        </p:spPr>
      </p:pic>
      <p:pic>
        <p:nvPicPr>
          <p:cNvPr id="5" name="Picture 4" descr="BreakThru_Logo_Full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46" y="3994821"/>
            <a:ext cx="2357754" cy="67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BreakThru: Georgia STEM Accessibility Alliance (GSAA)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08" y="3581400"/>
            <a:ext cx="2816596" cy="9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48120"/>
            <a:ext cx="3162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4495800" cy="26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90700"/>
            <a:ext cx="568695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http://www.georgiabreakthru.org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828800"/>
            <a:ext cx="8991600" cy="4472261"/>
          </a:xfrm>
        </p:spPr>
      </p:pic>
    </p:spTree>
    <p:extLst>
      <p:ext uri="{BB962C8B-B14F-4D97-AF65-F5344CB8AC3E}">
        <p14:creationId xmlns:p14="http://schemas.microsoft.com/office/powerpoint/2010/main" val="26774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NSF’s Research in Disabilities Education (RDE) Alliances Program</a:t>
            </a:r>
            <a:endParaRPr lang="en-US" dirty="0"/>
          </a:p>
        </p:txBody>
      </p:sp>
      <p:pic>
        <p:nvPicPr>
          <p:cNvPr id="4" name="Picture 2" descr="http://www.washington.edu/doit/RDE/images/2010_RDE_map_11_02_10_we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477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electroniccampus.org/school_logos/GACollege411/Georgia_Institute_of_Technology/Georgia_Institute_of_Tech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0053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259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5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2897</TotalTime>
  <Words>1216</Words>
  <Application>Microsoft Office PowerPoint</Application>
  <PresentationFormat>On-screen Show (4:3)</PresentationFormat>
  <Paragraphs>199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MS PGothic</vt:lpstr>
      <vt:lpstr>Arial</vt:lpstr>
      <vt:lpstr>Calibri</vt:lpstr>
      <vt:lpstr>Clarity</vt:lpstr>
      <vt:lpstr>Improving Accessibility and Inclusion In STEM Graduate Education</vt:lpstr>
      <vt:lpstr>Broadening Participation in STEM</vt:lpstr>
      <vt:lpstr>Disability Statistics</vt:lpstr>
      <vt:lpstr>Disability Statistics (continued)</vt:lpstr>
      <vt:lpstr>Opportunities and Barriers in STEM</vt:lpstr>
      <vt:lpstr>Research and Demonstration  Projects at Georgia Tech</vt:lpstr>
      <vt:lpstr>BreakThru: Georgia STEM Accessibility Alliance (GSAA)</vt:lpstr>
      <vt:lpstr>http://www.georgiabreakthru.org </vt:lpstr>
      <vt:lpstr>NSF’s Research in Disabilities Education (RDE) Alliances Program</vt:lpstr>
      <vt:lpstr>Goals of GSAA and BreakThru</vt:lpstr>
      <vt:lpstr>Virtual Worlds and Social Media</vt:lpstr>
      <vt:lpstr>Why Virtual Worlds?</vt:lpstr>
      <vt:lpstr>Electronic Mentoring</vt:lpstr>
      <vt:lpstr>SciTrain University (SciTrainU)</vt:lpstr>
      <vt:lpstr>http://www.catea.gatech.edu/scitrainU</vt:lpstr>
      <vt:lpstr>SciTrainU Overview</vt:lpstr>
      <vt:lpstr>Thinking About Accessibility And Inclusion in STEM Education</vt:lpstr>
      <vt:lpstr>Laws and Responsibilities</vt:lpstr>
      <vt:lpstr>Common Accommodations in STEM</vt:lpstr>
      <vt:lpstr>Beyond Accommodations: Universal Design for Learning</vt:lpstr>
      <vt:lpstr>Common UDL Approaches in STEM</vt:lpstr>
      <vt:lpstr>Considerations for Graduate Education</vt:lpstr>
      <vt:lpstr>Faculty Attitudes toward Success</vt:lpstr>
      <vt:lpstr>Resources at Georgia Tech</vt:lpstr>
      <vt:lpstr>Resources at Georgia Tech</vt:lpstr>
      <vt:lpstr>Additional 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Enhancement Programs:  The National Context</dc:title>
  <dc:creator>Nathan Moon</dc:creator>
  <cp:lastModifiedBy>Nathan Moon</cp:lastModifiedBy>
  <cp:revision>59</cp:revision>
  <dcterms:created xsi:type="dcterms:W3CDTF">2012-03-06T17:08:15Z</dcterms:created>
  <dcterms:modified xsi:type="dcterms:W3CDTF">2017-02-13T18:38:41Z</dcterms:modified>
</cp:coreProperties>
</file>