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86" r:id="rId3"/>
    <p:sldId id="258" r:id="rId4"/>
    <p:sldId id="271" r:id="rId5"/>
    <p:sldId id="274" r:id="rId6"/>
    <p:sldId id="295" r:id="rId7"/>
    <p:sldId id="272" r:id="rId8"/>
    <p:sldId id="296" r:id="rId9"/>
    <p:sldId id="275" r:id="rId10"/>
    <p:sldId id="278" r:id="rId11"/>
    <p:sldId id="276" r:id="rId12"/>
    <p:sldId id="287" r:id="rId13"/>
    <p:sldId id="333" r:id="rId14"/>
    <p:sldId id="335" r:id="rId15"/>
    <p:sldId id="279" r:id="rId16"/>
    <p:sldId id="307" r:id="rId17"/>
    <p:sldId id="308" r:id="rId18"/>
    <p:sldId id="337" r:id="rId19"/>
    <p:sldId id="310" r:id="rId20"/>
    <p:sldId id="305" r:id="rId21"/>
    <p:sldId id="313" r:id="rId22"/>
    <p:sldId id="314" r:id="rId23"/>
    <p:sldId id="323" r:id="rId24"/>
    <p:sldId id="316" r:id="rId25"/>
    <p:sldId id="318" r:id="rId26"/>
    <p:sldId id="319" r:id="rId27"/>
    <p:sldId id="320" r:id="rId28"/>
    <p:sldId id="321" r:id="rId29"/>
    <p:sldId id="322" r:id="rId30"/>
    <p:sldId id="330" r:id="rId31"/>
    <p:sldId id="324" r:id="rId32"/>
    <p:sldId id="325" r:id="rId33"/>
    <p:sldId id="339" r:id="rId34"/>
    <p:sldId id="340" r:id="rId35"/>
    <p:sldId id="327" r:id="rId36"/>
    <p:sldId id="328" r:id="rId37"/>
    <p:sldId id="329" r:id="rId38"/>
    <p:sldId id="292" r:id="rId39"/>
    <p:sldId id="29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2" autoAdjust="0"/>
    <p:restoredTop sz="94671" autoAdjust="0"/>
  </p:normalViewPr>
  <p:slideViewPr>
    <p:cSldViewPr>
      <p:cViewPr varScale="1">
        <p:scale>
          <a:sx n="109" d="100"/>
          <a:sy n="109" d="100"/>
        </p:scale>
        <p:origin x="168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organ%20Talley\Dropbox%20(SageFox)\TFG\GSAA\Evaluation\Data%20Requests\5%20Mentee%20Participation%20-%20In%20progress\Mentee%20Participation%20-%2001.29.2015.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000">
                <a:solidFill>
                  <a:sysClr val="windowText" lastClr="000000"/>
                </a:solidFill>
              </a:rPr>
              <a:t>Participation by Year - Continuing Versus New Students</a:t>
            </a:r>
          </a:p>
        </c:rich>
      </c:tx>
      <c:overlay val="0"/>
      <c:spPr>
        <a:noFill/>
        <a:ln>
          <a:noFill/>
        </a:ln>
        <a:effectLst/>
      </c:spPr>
    </c:title>
    <c:autoTitleDeleted val="0"/>
    <c:plotArea>
      <c:layout/>
      <c:barChart>
        <c:barDir val="col"/>
        <c:grouping val="stacked"/>
        <c:varyColors val="0"/>
        <c:ser>
          <c:idx val="0"/>
          <c:order val="0"/>
          <c:tx>
            <c:strRef>
              <c:f>Sheet1!$C$73</c:f>
              <c:strCache>
                <c:ptCount val="1"/>
                <c:pt idx="0">
                  <c:v>Continuing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Sheet1!$A$74:$B$85</c:f>
              <c:multiLvlStrCache>
                <c:ptCount val="12"/>
                <c:lvl>
                  <c:pt idx="0">
                    <c:v>2011-2012</c:v>
                  </c:pt>
                  <c:pt idx="1">
                    <c:v>2012-2013</c:v>
                  </c:pt>
                  <c:pt idx="2">
                    <c:v>2013-2014</c:v>
                  </c:pt>
                  <c:pt idx="3">
                    <c:v>2014-2015</c:v>
                  </c:pt>
                  <c:pt idx="4">
                    <c:v>2011-2012</c:v>
                  </c:pt>
                  <c:pt idx="5">
                    <c:v>2012-2013</c:v>
                  </c:pt>
                  <c:pt idx="6">
                    <c:v>2013-2014</c:v>
                  </c:pt>
                  <c:pt idx="7">
                    <c:v>2014-2015</c:v>
                  </c:pt>
                  <c:pt idx="8">
                    <c:v>2011-2012</c:v>
                  </c:pt>
                  <c:pt idx="9">
                    <c:v>2012-2013</c:v>
                  </c:pt>
                  <c:pt idx="10">
                    <c:v>2013-2014</c:v>
                  </c:pt>
                  <c:pt idx="11">
                    <c:v>2014-2015</c:v>
                  </c:pt>
                </c:lvl>
                <c:lvl>
                  <c:pt idx="0">
                    <c:v>Secondary</c:v>
                  </c:pt>
                  <c:pt idx="4">
                    <c:v>Post-Secondary</c:v>
                  </c:pt>
                  <c:pt idx="8">
                    <c:v>Total</c:v>
                  </c:pt>
                </c:lvl>
              </c:multiLvlStrCache>
            </c:multiLvlStrRef>
          </c:cat>
          <c:val>
            <c:numRef>
              <c:f>Sheet1!$C$74:$C$85</c:f>
              <c:numCache>
                <c:formatCode>General</c:formatCode>
                <c:ptCount val="12"/>
                <c:pt idx="1">
                  <c:v>23</c:v>
                </c:pt>
                <c:pt idx="2">
                  <c:v>27</c:v>
                </c:pt>
                <c:pt idx="3">
                  <c:v>22</c:v>
                </c:pt>
                <c:pt idx="5">
                  <c:v>23</c:v>
                </c:pt>
                <c:pt idx="6">
                  <c:v>36</c:v>
                </c:pt>
                <c:pt idx="7">
                  <c:v>20</c:v>
                </c:pt>
                <c:pt idx="9">
                  <c:v>46</c:v>
                </c:pt>
                <c:pt idx="10">
                  <c:v>63</c:v>
                </c:pt>
                <c:pt idx="11">
                  <c:v>42</c:v>
                </c:pt>
              </c:numCache>
            </c:numRef>
          </c:val>
          <c:extLst>
            <c:ext xmlns:c16="http://schemas.microsoft.com/office/drawing/2014/chart" uri="{C3380CC4-5D6E-409C-BE32-E72D297353CC}">
              <c16:uniqueId val="{00000000-F944-4567-9BAB-0268A013805F}"/>
            </c:ext>
          </c:extLst>
        </c:ser>
        <c:ser>
          <c:idx val="1"/>
          <c:order val="1"/>
          <c:tx>
            <c:strRef>
              <c:f>Sheet1!$D$73</c:f>
              <c:strCache>
                <c:ptCount val="1"/>
                <c:pt idx="0">
                  <c:v>New</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Sheet1!$A$74:$B$85</c:f>
              <c:multiLvlStrCache>
                <c:ptCount val="12"/>
                <c:lvl>
                  <c:pt idx="0">
                    <c:v>2011-2012</c:v>
                  </c:pt>
                  <c:pt idx="1">
                    <c:v>2012-2013</c:v>
                  </c:pt>
                  <c:pt idx="2">
                    <c:v>2013-2014</c:v>
                  </c:pt>
                  <c:pt idx="3">
                    <c:v>2014-2015</c:v>
                  </c:pt>
                  <c:pt idx="4">
                    <c:v>2011-2012</c:v>
                  </c:pt>
                  <c:pt idx="5">
                    <c:v>2012-2013</c:v>
                  </c:pt>
                  <c:pt idx="6">
                    <c:v>2013-2014</c:v>
                  </c:pt>
                  <c:pt idx="7">
                    <c:v>2014-2015</c:v>
                  </c:pt>
                  <c:pt idx="8">
                    <c:v>2011-2012</c:v>
                  </c:pt>
                  <c:pt idx="9">
                    <c:v>2012-2013</c:v>
                  </c:pt>
                  <c:pt idx="10">
                    <c:v>2013-2014</c:v>
                  </c:pt>
                  <c:pt idx="11">
                    <c:v>2014-2015</c:v>
                  </c:pt>
                </c:lvl>
                <c:lvl>
                  <c:pt idx="0">
                    <c:v>Secondary</c:v>
                  </c:pt>
                  <c:pt idx="4">
                    <c:v>Post-Secondary</c:v>
                  </c:pt>
                  <c:pt idx="8">
                    <c:v>Total</c:v>
                  </c:pt>
                </c:lvl>
              </c:multiLvlStrCache>
            </c:multiLvlStrRef>
          </c:cat>
          <c:val>
            <c:numRef>
              <c:f>Sheet1!$D$74:$D$85</c:f>
              <c:numCache>
                <c:formatCode>General</c:formatCode>
                <c:ptCount val="12"/>
                <c:pt idx="0">
                  <c:v>30</c:v>
                </c:pt>
                <c:pt idx="1">
                  <c:v>33</c:v>
                </c:pt>
                <c:pt idx="2">
                  <c:v>19</c:v>
                </c:pt>
                <c:pt idx="3">
                  <c:v>9</c:v>
                </c:pt>
                <c:pt idx="4">
                  <c:v>44</c:v>
                </c:pt>
                <c:pt idx="5">
                  <c:v>20</c:v>
                </c:pt>
                <c:pt idx="6">
                  <c:v>10</c:v>
                </c:pt>
                <c:pt idx="7">
                  <c:v>23</c:v>
                </c:pt>
                <c:pt idx="8">
                  <c:v>74</c:v>
                </c:pt>
                <c:pt idx="9">
                  <c:v>53</c:v>
                </c:pt>
                <c:pt idx="10">
                  <c:v>29</c:v>
                </c:pt>
                <c:pt idx="11">
                  <c:v>32</c:v>
                </c:pt>
              </c:numCache>
            </c:numRef>
          </c:val>
          <c:extLst>
            <c:ext xmlns:c16="http://schemas.microsoft.com/office/drawing/2014/chart" uri="{C3380CC4-5D6E-409C-BE32-E72D297353CC}">
              <c16:uniqueId val="{00000001-F944-4567-9BAB-0268A013805F}"/>
            </c:ext>
          </c:extLst>
        </c:ser>
        <c:dLbls>
          <c:showLegendKey val="0"/>
          <c:showVal val="0"/>
          <c:showCatName val="0"/>
          <c:showSerName val="0"/>
          <c:showPercent val="0"/>
          <c:showBubbleSize val="0"/>
        </c:dLbls>
        <c:gapWidth val="75"/>
        <c:overlap val="100"/>
        <c:axId val="86014464"/>
        <c:axId val="169414592"/>
      </c:barChart>
      <c:catAx>
        <c:axId val="86014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69414592"/>
        <c:crosses val="autoZero"/>
        <c:auto val="1"/>
        <c:lblAlgn val="ctr"/>
        <c:lblOffset val="100"/>
        <c:noMultiLvlLbl val="0"/>
      </c:catAx>
      <c:valAx>
        <c:axId val="1694145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6014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Sheet4!$B$2</c:f>
              <c:strCache>
                <c:ptCount val="1"/>
                <c:pt idx="0">
                  <c:v>Pre </c:v>
                </c:pt>
              </c:strCache>
            </c:strRef>
          </c:tx>
          <c:spPr>
            <a:solidFill>
              <a:srgbClr val="D9D9D9"/>
            </a:solidFill>
          </c:spPr>
          <c:invertIfNegative val="0"/>
          <c:cat>
            <c:strRef>
              <c:f>Sheet4!$A$3:$A$9</c:f>
              <c:strCache>
                <c:ptCount val="7"/>
                <c:pt idx="0">
                  <c:v>Intent to Persist</c:v>
                </c:pt>
                <c:pt idx="1">
                  <c:v>Self-Determination</c:v>
                </c:pt>
                <c:pt idx="2">
                  <c:v>Self-Advocacy</c:v>
                </c:pt>
                <c:pt idx="3">
                  <c:v>Negative Science Affect</c:v>
                </c:pt>
                <c:pt idx="4">
                  <c:v>Positive Science Affect</c:v>
                </c:pt>
                <c:pt idx="5">
                  <c:v>Negative Math Affect</c:v>
                </c:pt>
                <c:pt idx="6">
                  <c:v>Positive Math Affect</c:v>
                </c:pt>
              </c:strCache>
            </c:strRef>
          </c:cat>
          <c:val>
            <c:numRef>
              <c:f>Sheet4!$B$3:$B$9</c:f>
              <c:numCache>
                <c:formatCode>0.00</c:formatCode>
                <c:ptCount val="7"/>
                <c:pt idx="0">
                  <c:v>3.8951965065502181</c:v>
                </c:pt>
                <c:pt idx="1">
                  <c:v>3.7428571428571429</c:v>
                </c:pt>
                <c:pt idx="2">
                  <c:v>2.99</c:v>
                </c:pt>
                <c:pt idx="3">
                  <c:v>2.9610016420361251</c:v>
                </c:pt>
                <c:pt idx="4">
                  <c:v>3.7158866995073891</c:v>
                </c:pt>
                <c:pt idx="5">
                  <c:v>3.09</c:v>
                </c:pt>
                <c:pt idx="6">
                  <c:v>3.71</c:v>
                </c:pt>
              </c:numCache>
            </c:numRef>
          </c:val>
          <c:extLst>
            <c:ext xmlns:c16="http://schemas.microsoft.com/office/drawing/2014/chart" uri="{C3380CC4-5D6E-409C-BE32-E72D297353CC}">
              <c16:uniqueId val="{00000000-AEF4-4B27-AFBB-C89FC1237FFF}"/>
            </c:ext>
          </c:extLst>
        </c:ser>
        <c:ser>
          <c:idx val="1"/>
          <c:order val="1"/>
          <c:tx>
            <c:strRef>
              <c:f>Sheet4!$C$2</c:f>
              <c:strCache>
                <c:ptCount val="1"/>
                <c:pt idx="0">
                  <c:v>Post </c:v>
                </c:pt>
              </c:strCache>
            </c:strRef>
          </c:tx>
          <c:spPr>
            <a:solidFill>
              <a:schemeClr val="bg1">
                <a:lumMod val="65000"/>
              </a:schemeClr>
            </a:solidFill>
          </c:spPr>
          <c:invertIfNegative val="0"/>
          <c:cat>
            <c:strRef>
              <c:f>Sheet4!$A$3:$A$9</c:f>
              <c:strCache>
                <c:ptCount val="7"/>
                <c:pt idx="0">
                  <c:v>Intent to Persist</c:v>
                </c:pt>
                <c:pt idx="1">
                  <c:v>Self-Determination</c:v>
                </c:pt>
                <c:pt idx="2">
                  <c:v>Self-Advocacy</c:v>
                </c:pt>
                <c:pt idx="3">
                  <c:v>Negative Science Affect</c:v>
                </c:pt>
                <c:pt idx="4">
                  <c:v>Positive Science Affect</c:v>
                </c:pt>
                <c:pt idx="5">
                  <c:v>Negative Math Affect</c:v>
                </c:pt>
                <c:pt idx="6">
                  <c:v>Positive Math Affect</c:v>
                </c:pt>
              </c:strCache>
            </c:strRef>
          </c:cat>
          <c:val>
            <c:numRef>
              <c:f>Sheet4!$C$3:$C$9</c:f>
              <c:numCache>
                <c:formatCode>0.00</c:formatCode>
                <c:ptCount val="7"/>
                <c:pt idx="0">
                  <c:v>3.939393939393939</c:v>
                </c:pt>
                <c:pt idx="1">
                  <c:v>3.9102040816326529</c:v>
                </c:pt>
                <c:pt idx="2">
                  <c:v>3.6557863501483681</c:v>
                </c:pt>
                <c:pt idx="3">
                  <c:v>3.7602339181286548</c:v>
                </c:pt>
                <c:pt idx="4">
                  <c:v>3.6840277777777781</c:v>
                </c:pt>
                <c:pt idx="5">
                  <c:v>3.45</c:v>
                </c:pt>
                <c:pt idx="6">
                  <c:v>3.47</c:v>
                </c:pt>
              </c:numCache>
            </c:numRef>
          </c:val>
          <c:extLst>
            <c:ext xmlns:c16="http://schemas.microsoft.com/office/drawing/2014/chart" uri="{C3380CC4-5D6E-409C-BE32-E72D297353CC}">
              <c16:uniqueId val="{00000001-AEF4-4B27-AFBB-C89FC1237FFF}"/>
            </c:ext>
          </c:extLst>
        </c:ser>
        <c:dLbls>
          <c:showLegendKey val="0"/>
          <c:showVal val="0"/>
          <c:showCatName val="0"/>
          <c:showSerName val="0"/>
          <c:showPercent val="0"/>
          <c:showBubbleSize val="0"/>
        </c:dLbls>
        <c:gapWidth val="150"/>
        <c:axId val="78097920"/>
        <c:axId val="158002560"/>
      </c:barChart>
      <c:catAx>
        <c:axId val="78097920"/>
        <c:scaling>
          <c:orientation val="minMax"/>
        </c:scaling>
        <c:delete val="0"/>
        <c:axPos val="b"/>
        <c:numFmt formatCode="General" sourceLinked="0"/>
        <c:majorTickMark val="out"/>
        <c:minorTickMark val="none"/>
        <c:tickLblPos val="nextTo"/>
        <c:crossAx val="158002560"/>
        <c:crosses val="autoZero"/>
        <c:auto val="1"/>
        <c:lblAlgn val="ctr"/>
        <c:lblOffset val="100"/>
        <c:noMultiLvlLbl val="0"/>
      </c:catAx>
      <c:valAx>
        <c:axId val="158002560"/>
        <c:scaling>
          <c:orientation val="minMax"/>
          <c:max val="5"/>
          <c:min val="2.5"/>
        </c:scaling>
        <c:delete val="0"/>
        <c:axPos val="l"/>
        <c:majorGridlines/>
        <c:numFmt formatCode="0.00" sourceLinked="1"/>
        <c:majorTickMark val="out"/>
        <c:minorTickMark val="none"/>
        <c:tickLblPos val="nextTo"/>
        <c:crossAx val="78097920"/>
        <c:crosses val="autoZero"/>
        <c:crossBetween val="between"/>
        <c:majorUnit val="0.5"/>
      </c:valAx>
    </c:plotArea>
    <c:legend>
      <c:legendPos val="r"/>
      <c:layout>
        <c:manualLayout>
          <c:xMode val="edge"/>
          <c:yMode val="edge"/>
          <c:x val="0.88922505940296503"/>
          <c:y val="0.402738660463341"/>
          <c:w val="0.108181539807524"/>
          <c:h val="0.18011581511952299"/>
        </c:manualLayout>
      </c:layout>
      <c:overlay val="0"/>
    </c:legend>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0.31513</cdr:x>
      <cdr:y>0.25326</cdr:y>
    </cdr:from>
    <cdr:to>
      <cdr:x>0.36017</cdr:x>
      <cdr:y>0.35633</cdr:y>
    </cdr:to>
    <cdr:sp macro="" textlink="">
      <cdr:nvSpPr>
        <cdr:cNvPr id="5" name="Text Box 1"/>
        <cdr:cNvSpPr txBox="1"/>
      </cdr:nvSpPr>
      <cdr:spPr>
        <a:xfrm xmlns:a="http://schemas.openxmlformats.org/drawingml/2006/main">
          <a:off x="2052130" y="551131"/>
          <a:ext cx="293298" cy="224287"/>
        </a:xfrm>
        <a:prstGeom xmlns:a="http://schemas.openxmlformats.org/drawingml/2006/main" prst="rect">
          <a:avLst/>
        </a:prstGeom>
      </cdr:spPr>
    </cdr:sp>
  </cdr:relSizeAnchor>
  <cdr:relSizeAnchor xmlns:cdr="http://schemas.openxmlformats.org/drawingml/2006/chartDrawing">
    <cdr:from>
      <cdr:x>0.21751</cdr:x>
      <cdr:y>0.22789</cdr:y>
    </cdr:from>
    <cdr:to>
      <cdr:x>0.26791</cdr:x>
      <cdr:y>0.30702</cdr:y>
    </cdr:to>
    <cdr:sp macro="" textlink="">
      <cdr:nvSpPr>
        <cdr:cNvPr id="2" name="Text Box 1"/>
        <cdr:cNvSpPr txBox="1"/>
      </cdr:nvSpPr>
      <cdr:spPr>
        <a:xfrm xmlns:a="http://schemas.openxmlformats.org/drawingml/2006/main">
          <a:off x="1414733" y="621102"/>
          <a:ext cx="327803" cy="21566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r>
            <a:rPr lang="en-US" sz="1800" dirty="0"/>
            <a:t>*</a:t>
          </a:r>
        </a:p>
      </cdr:txBody>
    </cdr:sp>
  </cdr:relSizeAnchor>
  <cdr:relSizeAnchor xmlns:cdr="http://schemas.openxmlformats.org/drawingml/2006/chartDrawing">
    <cdr:from>
      <cdr:x>0.32493</cdr:x>
      <cdr:y>0.22789</cdr:y>
    </cdr:from>
    <cdr:to>
      <cdr:x>0.39655</cdr:x>
      <cdr:y>0.30841</cdr:y>
    </cdr:to>
    <cdr:sp macro="" textlink="">
      <cdr:nvSpPr>
        <cdr:cNvPr id="3" name="Text Box 2"/>
        <cdr:cNvSpPr txBox="1"/>
      </cdr:nvSpPr>
      <cdr:spPr>
        <a:xfrm xmlns:a="http://schemas.openxmlformats.org/drawingml/2006/main">
          <a:off x="2113470" y="621102"/>
          <a:ext cx="465827"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0.45623</cdr:x>
      <cdr:y>0.22473</cdr:y>
    </cdr:from>
    <cdr:to>
      <cdr:x>0.50684</cdr:x>
      <cdr:y>0.30525</cdr:y>
    </cdr:to>
    <cdr:sp macro="" textlink="">
      <cdr:nvSpPr>
        <cdr:cNvPr id="4" name="Text Box 3"/>
        <cdr:cNvSpPr txBox="1"/>
      </cdr:nvSpPr>
      <cdr:spPr>
        <a:xfrm xmlns:a="http://schemas.openxmlformats.org/drawingml/2006/main">
          <a:off x="2967487" y="612475"/>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0.57692</cdr:x>
      <cdr:y>0.22473</cdr:y>
    </cdr:from>
    <cdr:to>
      <cdr:x>0.62753</cdr:x>
      <cdr:y>0.30525</cdr:y>
    </cdr:to>
    <cdr:sp macro="" textlink="">
      <cdr:nvSpPr>
        <cdr:cNvPr id="6" name="Text Box 5"/>
        <cdr:cNvSpPr txBox="1"/>
      </cdr:nvSpPr>
      <cdr:spPr>
        <a:xfrm xmlns:a="http://schemas.openxmlformats.org/drawingml/2006/main">
          <a:off x="3752490" y="612475"/>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0.69894</cdr:x>
      <cdr:y>0.22789</cdr:y>
    </cdr:from>
    <cdr:to>
      <cdr:x>0.74955</cdr:x>
      <cdr:y>0.30841</cdr:y>
    </cdr:to>
    <cdr:sp macro="" textlink="">
      <cdr:nvSpPr>
        <cdr:cNvPr id="8" name="Text Box 7"/>
        <cdr:cNvSpPr txBox="1"/>
      </cdr:nvSpPr>
      <cdr:spPr>
        <a:xfrm xmlns:a="http://schemas.openxmlformats.org/drawingml/2006/main">
          <a:off x="4546119" y="621103"/>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0.813</cdr:x>
      <cdr:y>0.23106</cdr:y>
    </cdr:from>
    <cdr:to>
      <cdr:x>0.86361</cdr:x>
      <cdr:y>0.31158</cdr:y>
    </cdr:to>
    <cdr:sp macro="" textlink="">
      <cdr:nvSpPr>
        <cdr:cNvPr id="9" name="Text Box 8"/>
        <cdr:cNvSpPr txBox="1"/>
      </cdr:nvSpPr>
      <cdr:spPr>
        <a:xfrm xmlns:a="http://schemas.openxmlformats.org/drawingml/2006/main">
          <a:off x="5287993" y="629728"/>
          <a:ext cx="329184" cy="2194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a:t>*</a:t>
          </a:r>
        </a:p>
      </cdr:txBody>
    </cdr:sp>
  </cdr:relSizeAnchor>
  <cdr:relSizeAnchor xmlns:cdr="http://schemas.openxmlformats.org/drawingml/2006/chartDrawing">
    <cdr:from>
      <cdr:x>0.06499</cdr:x>
      <cdr:y>0.32285</cdr:y>
    </cdr:from>
    <cdr:to>
      <cdr:x>0.89579</cdr:x>
      <cdr:y>0.32323</cdr:y>
    </cdr:to>
    <cdr:cxnSp macro="">
      <cdr:nvCxnSpPr>
        <cdr:cNvPr id="10" name="Straight Connector 9"/>
        <cdr:cNvCxnSpPr/>
      </cdr:nvCxnSpPr>
      <cdr:spPr>
        <a:xfrm xmlns:a="http://schemas.openxmlformats.org/drawingml/2006/main">
          <a:off x="422694" y="879894"/>
          <a:ext cx="5403818" cy="1052"/>
        </a:xfrm>
        <a:prstGeom xmlns:a="http://schemas.openxmlformats.org/drawingml/2006/main" prst="line">
          <a:avLst/>
        </a:prstGeom>
        <a:ln xmlns:a="http://schemas.openxmlformats.org/drawingml/2006/main" w="22225"/>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AD79B-3C6B-45CD-A9AB-2F36B32BF723}" type="datetimeFigureOut">
              <a:rPr lang="en-US" smtClean="0"/>
              <a:t>2/13/2017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6A9980-E027-422E-988A-233D79554DB5}" type="slidenum">
              <a:rPr lang="en-US" smtClean="0"/>
              <a:t>‹#›</a:t>
            </a:fld>
            <a:endParaRPr lang="en-US" dirty="0"/>
          </a:p>
        </p:txBody>
      </p:sp>
    </p:spTree>
    <p:extLst>
      <p:ext uri="{BB962C8B-B14F-4D97-AF65-F5344CB8AC3E}">
        <p14:creationId xmlns:p14="http://schemas.microsoft.com/office/powerpoint/2010/main" val="2149908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short, equity and excellence</a:t>
            </a:r>
            <a:r>
              <a:rPr lang="en-US" baseline="0" dirty="0" smtClean="0"/>
              <a:t> go hand in hand.  Message of the National Science Foundation, which has sought to broaden participation in STEM through various programs and efforts.</a:t>
            </a:r>
            <a:endParaRPr lang="en-US" dirty="0"/>
          </a:p>
        </p:txBody>
      </p:sp>
      <p:sp>
        <p:nvSpPr>
          <p:cNvPr id="4" name="Slide Number Placeholder 3"/>
          <p:cNvSpPr>
            <a:spLocks noGrp="1"/>
          </p:cNvSpPr>
          <p:nvPr>
            <p:ph type="sldNum" sz="quarter" idx="10"/>
          </p:nvPr>
        </p:nvSpPr>
        <p:spPr/>
        <p:txBody>
          <a:bodyPr/>
          <a:lstStyle/>
          <a:p>
            <a:fld id="{D26A9980-E027-422E-988A-233D79554DB5}" type="slidenum">
              <a:rPr lang="en-US" smtClean="0"/>
              <a:t>2</a:t>
            </a:fld>
            <a:endParaRPr lang="en-US" dirty="0"/>
          </a:p>
        </p:txBody>
      </p:sp>
    </p:spTree>
    <p:extLst>
      <p:ext uri="{BB962C8B-B14F-4D97-AF65-F5344CB8AC3E}">
        <p14:creationId xmlns:p14="http://schemas.microsoft.com/office/powerpoint/2010/main" val="1139885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29057" indent="-280406">
              <a:defRPr>
                <a:solidFill>
                  <a:schemeClr val="tx1"/>
                </a:solidFill>
                <a:latin typeface="Arial" charset="0"/>
                <a:ea typeface="MS PGothic" pitchFamily="34" charset="-128"/>
              </a:defRPr>
            </a:lvl2pPr>
            <a:lvl3pPr marL="1121626" indent="-224325">
              <a:defRPr>
                <a:solidFill>
                  <a:schemeClr val="tx1"/>
                </a:solidFill>
                <a:latin typeface="Arial" charset="0"/>
                <a:ea typeface="MS PGothic" pitchFamily="34" charset="-128"/>
              </a:defRPr>
            </a:lvl3pPr>
            <a:lvl4pPr marL="1570276" indent="-224325">
              <a:defRPr>
                <a:solidFill>
                  <a:schemeClr val="tx1"/>
                </a:solidFill>
                <a:latin typeface="Arial" charset="0"/>
                <a:ea typeface="MS PGothic" pitchFamily="34" charset="-128"/>
              </a:defRPr>
            </a:lvl4pPr>
            <a:lvl5pPr marL="2018927" indent="-224325">
              <a:defRPr>
                <a:solidFill>
                  <a:schemeClr val="tx1"/>
                </a:solidFill>
                <a:latin typeface="Arial" charset="0"/>
                <a:ea typeface="MS PGothic" pitchFamily="34" charset="-128"/>
              </a:defRPr>
            </a:lvl5pPr>
            <a:lvl6pPr marL="2467577" indent="-224325" eaLnBrk="0" fontAlgn="base" hangingPunct="0">
              <a:spcBef>
                <a:spcPct val="0"/>
              </a:spcBef>
              <a:spcAft>
                <a:spcPct val="0"/>
              </a:spcAft>
              <a:defRPr>
                <a:solidFill>
                  <a:schemeClr val="tx1"/>
                </a:solidFill>
                <a:latin typeface="Arial" charset="0"/>
                <a:ea typeface="MS PGothic" pitchFamily="34" charset="-128"/>
              </a:defRPr>
            </a:lvl6pPr>
            <a:lvl7pPr marL="2916227" indent="-224325" eaLnBrk="0" fontAlgn="base" hangingPunct="0">
              <a:spcBef>
                <a:spcPct val="0"/>
              </a:spcBef>
              <a:spcAft>
                <a:spcPct val="0"/>
              </a:spcAft>
              <a:defRPr>
                <a:solidFill>
                  <a:schemeClr val="tx1"/>
                </a:solidFill>
                <a:latin typeface="Arial" charset="0"/>
                <a:ea typeface="MS PGothic" pitchFamily="34" charset="-128"/>
              </a:defRPr>
            </a:lvl7pPr>
            <a:lvl8pPr marL="3364878" indent="-224325" eaLnBrk="0" fontAlgn="base" hangingPunct="0">
              <a:spcBef>
                <a:spcPct val="0"/>
              </a:spcBef>
              <a:spcAft>
                <a:spcPct val="0"/>
              </a:spcAft>
              <a:defRPr>
                <a:solidFill>
                  <a:schemeClr val="tx1"/>
                </a:solidFill>
                <a:latin typeface="Arial" charset="0"/>
                <a:ea typeface="MS PGothic" pitchFamily="34" charset="-128"/>
              </a:defRPr>
            </a:lvl8pPr>
            <a:lvl9pPr marL="3813528" indent="-224325" eaLnBrk="0" fontAlgn="base" hangingPunct="0">
              <a:spcBef>
                <a:spcPct val="0"/>
              </a:spcBef>
              <a:spcAft>
                <a:spcPct val="0"/>
              </a:spcAft>
              <a:defRPr>
                <a:solidFill>
                  <a:schemeClr val="tx1"/>
                </a:solidFill>
                <a:latin typeface="Arial" charset="0"/>
                <a:ea typeface="MS PGothic" pitchFamily="34" charset="-128"/>
              </a:defRPr>
            </a:lvl9pPr>
          </a:lstStyle>
          <a:p>
            <a:fld id="{1D1D4B3B-C841-4E7D-82AB-4DE7B0656096}" type="slidenum">
              <a:rPr lang="en-US" altLang="en-US" smtClean="0">
                <a:latin typeface="Calibri" pitchFamily="34" charset="0"/>
              </a:rPr>
              <a:pPr/>
              <a:t>10</a:t>
            </a:fld>
            <a:endParaRPr lang="en-US" altLang="en-US" dirty="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altLang="en-US" sz="3200" b="0" i="0" u="none" strike="noStrike" kern="1200" cap="none" spc="0" normalizeH="0" baseline="0" noProof="0" dirty="0" smtClean="0">
                <a:ln>
                  <a:noFill/>
                </a:ln>
                <a:solidFill>
                  <a:srgbClr val="303030"/>
                </a:solidFill>
                <a:effectLst/>
                <a:uLnTx/>
                <a:uFillTx/>
                <a:latin typeface="+mn-lt"/>
                <a:ea typeface="ＭＳ Ｐゴシック" pitchFamily="34" charset="-128"/>
              </a:rPr>
              <a:t>Because of </a:t>
            </a:r>
            <a:r>
              <a:rPr kumimoji="0" lang="en-US" altLang="en-US" sz="3200" b="1" i="0" u="none" strike="noStrike" kern="1200" cap="none" spc="0" normalizeH="0" baseline="0" noProof="0" dirty="0" smtClean="0">
                <a:ln>
                  <a:noFill/>
                </a:ln>
                <a:solidFill>
                  <a:srgbClr val="303030"/>
                </a:solidFill>
                <a:effectLst/>
                <a:uLnTx/>
                <a:uFillTx/>
                <a:latin typeface="+mn-lt"/>
                <a:ea typeface="ＭＳ Ｐゴシック" pitchFamily="34" charset="-128"/>
              </a:rPr>
              <a:t>geographic distances </a:t>
            </a:r>
            <a:r>
              <a:rPr kumimoji="0" lang="en-US" altLang="en-US" sz="3200" b="0" i="0" u="none" strike="noStrike" kern="1200" cap="none" spc="0" normalizeH="0" baseline="0" noProof="0" dirty="0" smtClean="0">
                <a:ln>
                  <a:noFill/>
                </a:ln>
                <a:solidFill>
                  <a:srgbClr val="303030"/>
                </a:solidFill>
                <a:effectLst/>
                <a:uLnTx/>
                <a:uFillTx/>
                <a:latin typeface="+mn-lt"/>
                <a:ea typeface="ＭＳ Ｐゴシック" pitchFamily="34" charset="-128"/>
              </a:rPr>
              <a:t>or the </a:t>
            </a:r>
            <a:r>
              <a:rPr kumimoji="0" lang="en-US" altLang="en-US" sz="3200" b="1" i="0" u="none" strike="noStrike" kern="1200" cap="none" spc="0" normalizeH="0" baseline="0" noProof="0" dirty="0" smtClean="0">
                <a:ln>
                  <a:noFill/>
                </a:ln>
                <a:solidFill>
                  <a:srgbClr val="303030"/>
                </a:solidFill>
                <a:effectLst/>
                <a:uLnTx/>
                <a:uFillTx/>
                <a:latin typeface="+mn-lt"/>
                <a:ea typeface="ＭＳ Ｐゴシック" pitchFamily="34" charset="-128"/>
              </a:rPr>
              <a:t>lack of integration </a:t>
            </a:r>
            <a:r>
              <a:rPr kumimoji="0" lang="en-US" altLang="en-US" sz="3200" b="0" i="0" u="none" strike="noStrike" kern="1200" cap="none" spc="0" normalizeH="0" baseline="0" noProof="0" dirty="0" smtClean="0">
                <a:ln>
                  <a:noFill/>
                </a:ln>
                <a:solidFill>
                  <a:srgbClr val="303030"/>
                </a:solidFill>
                <a:effectLst/>
                <a:uLnTx/>
                <a:uFillTx/>
                <a:latin typeface="+mn-lt"/>
                <a:ea typeface="ＭＳ Ｐゴシック" pitchFamily="34" charset="-128"/>
              </a:rPr>
              <a:t>into formal disability-focused communities, many </a:t>
            </a:r>
            <a:r>
              <a:rPr kumimoji="0" lang="en-US" altLang="en-US" sz="3200" b="0" i="0" u="none" strike="noStrike" kern="1200" cap="none" spc="0" normalizeH="0" baseline="0" noProof="0" dirty="0" err="1" smtClean="0">
                <a:ln>
                  <a:noFill/>
                </a:ln>
                <a:solidFill>
                  <a:srgbClr val="303030"/>
                </a:solidFill>
                <a:effectLst/>
                <a:uLnTx/>
                <a:uFillTx/>
                <a:latin typeface="+mn-lt"/>
                <a:ea typeface="ＭＳ Ｐゴシック" pitchFamily="34" charset="-128"/>
              </a:rPr>
              <a:t>SwD</a:t>
            </a:r>
            <a:r>
              <a:rPr kumimoji="0" lang="en-US" altLang="en-US" sz="3200" b="0" i="0" u="none" strike="noStrike" kern="1200" cap="none" spc="0" normalizeH="0" baseline="0" noProof="0" dirty="0" smtClean="0">
                <a:ln>
                  <a:noFill/>
                </a:ln>
                <a:solidFill>
                  <a:srgbClr val="303030"/>
                </a:solidFill>
                <a:effectLst/>
                <a:uLnTx/>
                <a:uFillTx/>
                <a:latin typeface="+mn-lt"/>
                <a:ea typeface="ＭＳ Ｐゴシック" pitchFamily="34" charset="-128"/>
              </a:rPr>
              <a:t> do not have the opportunities to meet and form relationships with peers that share the same health or social experiences. </a:t>
            </a:r>
          </a:p>
        </p:txBody>
      </p:sp>
      <p:sp>
        <p:nvSpPr>
          <p:cNvPr id="4" name="Slide Number Placeholder 3"/>
          <p:cNvSpPr>
            <a:spLocks noGrp="1"/>
          </p:cNvSpPr>
          <p:nvPr>
            <p:ph type="sldNum" sz="quarter" idx="10"/>
          </p:nvPr>
        </p:nvSpPr>
        <p:spPr/>
        <p:txBody>
          <a:bodyPr/>
          <a:lstStyle/>
          <a:p>
            <a:fld id="{D26A9980-E027-422E-988A-233D79554DB5}" type="slidenum">
              <a:rPr lang="en-US" smtClean="0"/>
              <a:t>12</a:t>
            </a:fld>
            <a:endParaRPr lang="en-US" dirty="0"/>
          </a:p>
        </p:txBody>
      </p:sp>
    </p:spTree>
    <p:extLst>
      <p:ext uri="{BB962C8B-B14F-4D97-AF65-F5344CB8AC3E}">
        <p14:creationId xmlns:p14="http://schemas.microsoft.com/office/powerpoint/2010/main" val="2547688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2013 increased interactivity. Fishing, exploration, collection, challenge games.</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4372B73-EC4B-4507-8DCB-43EAFB852272}" type="slidenum">
              <a:rPr lang="en-US" altLang="en-US" smtClean="0">
                <a:latin typeface="Calibri" pitchFamily="34" charset="0"/>
              </a:rPr>
              <a:pPr/>
              <a:t>13</a:t>
            </a:fld>
            <a:endParaRPr lang="en-US" altLang="en-US"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Interactivity and interconnectedness are the highlights here. Activities (experiments, games, fishing, etc.) and blending of island populations for special events.</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3546D04-3578-4B55-A215-052F1A7C46DF}" type="slidenum">
              <a:rPr lang="en-US" altLang="en-US" smtClean="0">
                <a:latin typeface="Calibri" pitchFamily="34" charset="0"/>
              </a:rPr>
              <a:pPr/>
              <a:t>14</a:t>
            </a:fld>
            <a:endParaRPr lang="en-US" alt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effectLst/>
                <a:latin typeface="+mn-lt"/>
                <a:ea typeface="MS PGothic" panose="020B0600070205080204" pitchFamily="34" charset="-128"/>
                <a:cs typeface="ＭＳ Ｐゴシック" pitchFamily="-105" charset="-128"/>
              </a:rPr>
              <a:t>Participants generally reported a higher frequency of usage with communication platforms with which they were already acquainted. Email and phone, unsurprisingly, were reported as the most commonly used communication methods. Interestingly, SMS was reported as a more frequent method of communication than traditional telephone among secondary mentees. Regarding Second Life specifically, adoption was slightly higher among post-secondary mentors and mentees.</a:t>
            </a:r>
            <a:endParaRPr lang="en-US" sz="1200" kern="1200" dirty="0" smtClean="0">
              <a:solidFill>
                <a:schemeClr val="tx1"/>
              </a:solidFill>
              <a:effectLst/>
              <a:latin typeface="+mn-lt"/>
              <a:ea typeface="MS PGothic" panose="020B0600070205080204" pitchFamily="34" charset="-128"/>
              <a:cs typeface="ＭＳ Ｐゴシック" pitchFamily="-105" charset="-128"/>
            </a:endParaRPr>
          </a:p>
          <a:p>
            <a:endParaRPr lang="en-US" dirty="0"/>
          </a:p>
        </p:txBody>
      </p:sp>
      <p:sp>
        <p:nvSpPr>
          <p:cNvPr id="4" name="Slide Number Placeholder 3"/>
          <p:cNvSpPr>
            <a:spLocks noGrp="1"/>
          </p:cNvSpPr>
          <p:nvPr>
            <p:ph type="sldNum" sz="quarter" idx="10"/>
          </p:nvPr>
        </p:nvSpPr>
        <p:spPr/>
        <p:txBody>
          <a:bodyPr/>
          <a:lstStyle/>
          <a:p>
            <a:fld id="{8FE0CAF8-BFC3-45AD-B0A3-F72D17853EA2}" type="slidenum">
              <a:rPr lang="en-US" altLang="en-US" smtClean="0"/>
              <a:pPr/>
              <a:t>18</a:t>
            </a:fld>
            <a:endParaRPr lang="en-US" altLang="en-US"/>
          </a:p>
        </p:txBody>
      </p:sp>
    </p:spTree>
    <p:extLst>
      <p:ext uri="{BB962C8B-B14F-4D97-AF65-F5344CB8AC3E}">
        <p14:creationId xmlns:p14="http://schemas.microsoft.com/office/powerpoint/2010/main" val="2774876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A9980-E027-422E-988A-233D79554DB5}" type="slidenum">
              <a:rPr lang="en-US" smtClean="0"/>
              <a:t>21</a:t>
            </a:fld>
            <a:endParaRPr lang="en-US" dirty="0"/>
          </a:p>
        </p:txBody>
      </p:sp>
    </p:spTree>
    <p:extLst>
      <p:ext uri="{BB962C8B-B14F-4D97-AF65-F5344CB8AC3E}">
        <p14:creationId xmlns:p14="http://schemas.microsoft.com/office/powerpoint/2010/main" val="3228787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Latif</a:t>
            </a:r>
            <a:r>
              <a:rPr lang="en-US" baseline="0" dirty="0" smtClean="0"/>
              <a:t> </a:t>
            </a:r>
            <a:r>
              <a:rPr lang="en-US" baseline="0" dirty="0" err="1" smtClean="0"/>
              <a:t>Khalifa</a:t>
            </a:r>
            <a:r>
              <a:rPr lang="en-US" baseline="0" dirty="0" smtClean="0"/>
              <a:t>, forced to end support for </a:t>
            </a:r>
            <a:r>
              <a:rPr lang="en-US" baseline="0" dirty="0" err="1" smtClean="0"/>
              <a:t>Radegast</a:t>
            </a:r>
            <a:r>
              <a:rPr lang="en-US" baseline="0" dirty="0" smtClean="0"/>
              <a:t> in 2014</a:t>
            </a:r>
            <a:endParaRPr lang="en-US" dirty="0"/>
          </a:p>
        </p:txBody>
      </p:sp>
      <p:sp>
        <p:nvSpPr>
          <p:cNvPr id="4" name="Slide Number Placeholder 3"/>
          <p:cNvSpPr>
            <a:spLocks noGrp="1"/>
          </p:cNvSpPr>
          <p:nvPr>
            <p:ph type="sldNum" sz="quarter" idx="10"/>
          </p:nvPr>
        </p:nvSpPr>
        <p:spPr/>
        <p:txBody>
          <a:bodyPr/>
          <a:lstStyle/>
          <a:p>
            <a:fld id="{D26A9980-E027-422E-988A-233D79554DB5}" type="slidenum">
              <a:rPr lang="en-US" smtClean="0"/>
              <a:t>23</a:t>
            </a:fld>
            <a:endParaRPr lang="en-US" dirty="0"/>
          </a:p>
        </p:txBody>
      </p:sp>
    </p:spTree>
    <p:extLst>
      <p:ext uri="{BB962C8B-B14F-4D97-AF65-F5344CB8AC3E}">
        <p14:creationId xmlns:p14="http://schemas.microsoft.com/office/powerpoint/2010/main" val="541665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6A9980-E027-422E-988A-233D79554DB5}" type="slidenum">
              <a:rPr lang="en-US" smtClean="0"/>
              <a:t>38</a:t>
            </a:fld>
            <a:endParaRPr lang="en-US" dirty="0"/>
          </a:p>
        </p:txBody>
      </p:sp>
    </p:spTree>
    <p:extLst>
      <p:ext uri="{BB962C8B-B14F-4D97-AF65-F5344CB8AC3E}">
        <p14:creationId xmlns:p14="http://schemas.microsoft.com/office/powerpoint/2010/main" val="2553846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9BAD5D-94B4-4C07-9B7B-C003D0C033A8}"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9BAD5D-94B4-4C07-9B7B-C003D0C033A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9BAD5D-94B4-4C07-9B7B-C003D0C033A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9BAD5D-94B4-4C07-9B7B-C003D0C033A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9BAD5D-94B4-4C07-9B7B-C003D0C033A8}"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9BAD5D-94B4-4C07-9B7B-C003D0C033A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9BAD5D-94B4-4C07-9B7B-C003D0C033A8}"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9BAD5D-94B4-4C07-9B7B-C003D0C033A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9BAD5D-94B4-4C07-9B7B-C003D0C033A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9BAD5D-94B4-4C07-9B7B-C003D0C033A8}"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A8D61B-63E4-4F37-B47A-3EC52F633529}" type="datetimeFigureOut">
              <a:rPr lang="en-US" smtClean="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9BAD5D-94B4-4C07-9B7B-C003D0C033A8}"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E4A8D61B-63E4-4F37-B47A-3EC52F633529}" type="datetimeFigureOut">
              <a:rPr lang="en-US" smtClean="0"/>
              <a:t>2/13/2017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09BAD5D-94B4-4C07-9B7B-C003D0C033A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1.jpg"/><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smtClean="0"/>
              <a:t>Virtual worlds for supporting stem education and workforce development</a:t>
            </a:r>
            <a:endParaRPr lang="en-US" sz="4000" dirty="0"/>
          </a:p>
        </p:txBody>
      </p:sp>
      <p:sp>
        <p:nvSpPr>
          <p:cNvPr id="3" name="Subtitle 2"/>
          <p:cNvSpPr>
            <a:spLocks noGrp="1"/>
          </p:cNvSpPr>
          <p:nvPr>
            <p:ph type="subTitle" idx="1"/>
          </p:nvPr>
        </p:nvSpPr>
        <p:spPr>
          <a:xfrm>
            <a:off x="685799" y="3505200"/>
            <a:ext cx="8305801" cy="2133600"/>
          </a:xfrm>
        </p:spPr>
        <p:txBody>
          <a:bodyPr>
            <a:normAutofit/>
          </a:bodyPr>
          <a:lstStyle/>
          <a:p>
            <a:pPr algn="ctr"/>
            <a:r>
              <a:rPr lang="en-US" sz="1800" b="1" dirty="0" smtClean="0"/>
              <a:t>Nathan W. Moon, PhD</a:t>
            </a:r>
          </a:p>
          <a:p>
            <a:pPr algn="ctr"/>
            <a:r>
              <a:rPr lang="en-US" sz="1800" dirty="0" smtClean="0"/>
              <a:t>Research Scientist</a:t>
            </a:r>
          </a:p>
          <a:p>
            <a:pPr algn="ctr"/>
            <a:endParaRPr lang="en-US" sz="1800" dirty="0" smtClean="0"/>
          </a:p>
          <a:p>
            <a:pPr algn="ctr"/>
            <a:r>
              <a:rPr lang="en-US" sz="1800" dirty="0" smtClean="0"/>
              <a:t>Center for Advanced Communications Policy</a:t>
            </a:r>
          </a:p>
          <a:p>
            <a:pPr algn="ctr"/>
            <a:r>
              <a:rPr lang="en-US" sz="1800" dirty="0" smtClean="0"/>
              <a:t>Georgia Institute of Technology</a:t>
            </a:r>
          </a:p>
          <a:p>
            <a:pPr algn="ctr"/>
            <a:r>
              <a:rPr lang="en-US" sz="1800" dirty="0" smtClean="0"/>
              <a:t>		Atlanta, Georgia			</a:t>
            </a:r>
          </a:p>
        </p:txBody>
      </p:sp>
      <p:pic>
        <p:nvPicPr>
          <p:cNvPr id="1028" name="Picture 4" descr="http://www.electroniccampus.org/school_logos/GACollege411/Georgia_Institute_of_Technology/Georgia_Institute_of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377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228600"/>
            <a:ext cx="8229600" cy="1143000"/>
          </a:xfrm>
        </p:spPr>
        <p:txBody>
          <a:bodyPr>
            <a:normAutofit/>
          </a:bodyPr>
          <a:lstStyle/>
          <a:p>
            <a:pPr algn="ctr" eaLnBrk="1" hangingPunct="1"/>
            <a:r>
              <a:rPr lang="en-US" altLang="en-US" sz="3600" dirty="0" smtClean="0">
                <a:solidFill>
                  <a:srgbClr val="303030"/>
                </a:solidFill>
              </a:rPr>
              <a:t>Goals of GSAA and BreakThru</a:t>
            </a:r>
          </a:p>
        </p:txBody>
      </p:sp>
      <p:sp>
        <p:nvSpPr>
          <p:cNvPr id="19459" name="Content Placeholder 2"/>
          <p:cNvSpPr>
            <a:spLocks noGrp="1"/>
          </p:cNvSpPr>
          <p:nvPr>
            <p:ph idx="1"/>
          </p:nvPr>
        </p:nvSpPr>
        <p:spPr>
          <a:xfrm>
            <a:off x="457200" y="1524000"/>
            <a:ext cx="8229600" cy="4525963"/>
          </a:xfrm>
        </p:spPr>
        <p:txBody>
          <a:bodyPr>
            <a:normAutofit lnSpcReduction="10000"/>
          </a:bodyPr>
          <a:lstStyle/>
          <a:p>
            <a:pPr marL="457200" indent="-457200">
              <a:buFont typeface="Calibri" pitchFamily="34" charset="0"/>
              <a:buAutoNum type="arabicPeriod"/>
            </a:pPr>
            <a:r>
              <a:rPr lang="en-US" altLang="en-US" sz="2800" dirty="0" smtClean="0">
                <a:solidFill>
                  <a:schemeClr val="tx1"/>
                </a:solidFill>
              </a:rPr>
              <a:t>Increase the </a:t>
            </a:r>
            <a:r>
              <a:rPr lang="en-US" altLang="en-US" sz="2800" b="1" dirty="0" smtClean="0">
                <a:solidFill>
                  <a:schemeClr val="tx1"/>
                </a:solidFill>
              </a:rPr>
              <a:t>number</a:t>
            </a:r>
            <a:r>
              <a:rPr lang="en-US" altLang="en-US" sz="2800" dirty="0" smtClean="0">
                <a:solidFill>
                  <a:schemeClr val="tx1"/>
                </a:solidFill>
              </a:rPr>
              <a:t> of secondary students with disabilities enrolling in STEM postsecondary classes and majors.</a:t>
            </a:r>
          </a:p>
          <a:p>
            <a:pPr marL="457200" indent="-457200">
              <a:buFont typeface="Calibri" pitchFamily="34" charset="0"/>
              <a:buAutoNum type="arabicPeriod"/>
            </a:pPr>
            <a:r>
              <a:rPr lang="en-US" altLang="en-US" sz="2800" dirty="0" smtClean="0">
                <a:solidFill>
                  <a:schemeClr val="tx1"/>
                </a:solidFill>
              </a:rPr>
              <a:t>Increase the </a:t>
            </a:r>
            <a:r>
              <a:rPr lang="en-US" altLang="en-US" sz="2800" b="1" dirty="0" smtClean="0">
                <a:solidFill>
                  <a:schemeClr val="tx1"/>
                </a:solidFill>
              </a:rPr>
              <a:t>retention</a:t>
            </a:r>
            <a:r>
              <a:rPr lang="en-US" altLang="en-US" sz="2800" dirty="0" smtClean="0">
                <a:solidFill>
                  <a:schemeClr val="tx1"/>
                </a:solidFill>
              </a:rPr>
              <a:t> and </a:t>
            </a:r>
            <a:r>
              <a:rPr lang="en-US" altLang="en-US" sz="2800" b="1" dirty="0" smtClean="0">
                <a:solidFill>
                  <a:schemeClr val="tx1"/>
                </a:solidFill>
              </a:rPr>
              <a:t>graduation</a:t>
            </a:r>
            <a:r>
              <a:rPr lang="en-US" altLang="en-US" sz="2800" dirty="0" smtClean="0">
                <a:solidFill>
                  <a:schemeClr val="tx1"/>
                </a:solidFill>
              </a:rPr>
              <a:t> of postsecondary students with disabilities in STEM majors.</a:t>
            </a:r>
          </a:p>
          <a:p>
            <a:pPr marL="457200" indent="-457200">
              <a:buFont typeface="Calibri" pitchFamily="34" charset="0"/>
              <a:buAutoNum type="arabicPeriod"/>
            </a:pPr>
            <a:r>
              <a:rPr lang="en-US" altLang="en-US" sz="2800" dirty="0" smtClean="0"/>
              <a:t>Increase the </a:t>
            </a:r>
            <a:r>
              <a:rPr lang="en-US" altLang="en-US" sz="2800" b="1" dirty="0" smtClean="0"/>
              <a:t>successful entry </a:t>
            </a:r>
            <a:r>
              <a:rPr lang="en-US" altLang="en-US" sz="2800" dirty="0" smtClean="0"/>
              <a:t>of postsecondary students with disabilities into STEM graduate programs or the STEM workforce</a:t>
            </a:r>
            <a:r>
              <a:rPr lang="en-US" altLang="en-US" sz="2800" dirty="0" smtClean="0">
                <a:solidFill>
                  <a:srgbClr val="FF0000"/>
                </a:solidFill>
              </a:rPr>
              <a:t>.</a:t>
            </a:r>
          </a:p>
        </p:txBody>
      </p:sp>
      <p:pic>
        <p:nvPicPr>
          <p:cNvPr id="4" name="Picture 4" descr="http://www.electroniccampus.org/school_logos/GACollege411/Georgia_Institute_of_Technology/Georgia_Institute_of_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627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Virtual Worlds and Social Media</a:t>
            </a:r>
            <a:endParaRPr lang="en-US" sz="36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7230192" cy="350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http://www.electroniccampus.org/school_logos/GACollege411/Georgia_Institute_of_Technology/Georgia_Institute_of_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923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Why Virtual Worlds?</a:t>
            </a:r>
            <a:endParaRPr lang="en-US" sz="3600" dirty="0"/>
          </a:p>
        </p:txBody>
      </p:sp>
      <p:sp>
        <p:nvSpPr>
          <p:cNvPr id="3" name="Content Placeholder 2"/>
          <p:cNvSpPr>
            <a:spLocks noGrp="1"/>
          </p:cNvSpPr>
          <p:nvPr>
            <p:ph idx="1"/>
          </p:nvPr>
        </p:nvSpPr>
        <p:spPr/>
        <p:txBody>
          <a:bodyPr/>
          <a:lstStyle/>
          <a:p>
            <a:pPr marL="0" indent="0">
              <a:buNone/>
            </a:pPr>
            <a:r>
              <a:rPr lang="en-US" sz="2000" dirty="0">
                <a:solidFill>
                  <a:srgbClr val="000000"/>
                </a:solidFill>
              </a:rPr>
              <a:t>BreakThru has been created to provide broad impact through:</a:t>
            </a:r>
          </a:p>
          <a:p>
            <a:r>
              <a:rPr lang="en-US" sz="2000" dirty="0">
                <a:solidFill>
                  <a:srgbClr val="000000"/>
                </a:solidFill>
              </a:rPr>
              <a:t>A</a:t>
            </a:r>
            <a:r>
              <a:rPr lang="en-US" sz="2000" dirty="0" smtClean="0">
                <a:solidFill>
                  <a:srgbClr val="000000"/>
                </a:solidFill>
              </a:rPr>
              <a:t>pplicability </a:t>
            </a:r>
            <a:r>
              <a:rPr lang="en-US" sz="2000" dirty="0">
                <a:solidFill>
                  <a:srgbClr val="000000"/>
                </a:solidFill>
              </a:rPr>
              <a:t>to students and faculty who are separated geographically</a:t>
            </a:r>
            <a:r>
              <a:rPr lang="en-US" sz="2000" dirty="0" smtClean="0">
                <a:solidFill>
                  <a:srgbClr val="000000"/>
                </a:solidFill>
              </a:rPr>
              <a:t>, </a:t>
            </a:r>
            <a:endParaRPr lang="en-US" sz="2000" dirty="0">
              <a:solidFill>
                <a:srgbClr val="000000"/>
              </a:solidFill>
            </a:endParaRPr>
          </a:p>
          <a:p>
            <a:r>
              <a:rPr lang="en-US" sz="2000" dirty="0" smtClean="0">
                <a:solidFill>
                  <a:srgbClr val="000000"/>
                </a:solidFill>
              </a:rPr>
              <a:t>Gathering </a:t>
            </a:r>
            <a:r>
              <a:rPr lang="en-US" sz="2000" dirty="0">
                <a:solidFill>
                  <a:srgbClr val="000000"/>
                </a:solidFill>
              </a:rPr>
              <a:t>a national/international network of STEM </a:t>
            </a:r>
            <a:r>
              <a:rPr lang="en-US" sz="2000" dirty="0" smtClean="0">
                <a:solidFill>
                  <a:srgbClr val="000000"/>
                </a:solidFill>
              </a:rPr>
              <a:t>stakeholders</a:t>
            </a:r>
          </a:p>
          <a:p>
            <a:r>
              <a:rPr lang="en-US" sz="2000" dirty="0" smtClean="0">
                <a:solidFill>
                  <a:srgbClr val="000000"/>
                </a:solidFill>
              </a:rPr>
              <a:t>Creating immersive environments for students who may have difficulty with face-to-face interactions (autism, LD, and ADHD)</a:t>
            </a:r>
          </a:p>
          <a:p>
            <a:r>
              <a:rPr lang="en-US" sz="2000" dirty="0" smtClean="0">
                <a:solidFill>
                  <a:srgbClr val="000000"/>
                </a:solidFill>
              </a:rPr>
              <a:t>Offering control over identity and representation for students with disabilities</a:t>
            </a:r>
            <a:endParaRPr lang="en-US" sz="2000" dirty="0">
              <a:solidFill>
                <a:srgbClr val="000000"/>
              </a:solidFill>
            </a:endParaRPr>
          </a:p>
          <a:p>
            <a:endParaRPr lang="en-US" dirty="0"/>
          </a:p>
        </p:txBody>
      </p:sp>
      <p:pic>
        <p:nvPicPr>
          <p:cNvPr id="5" name="Picture 4" descr="http://secondlife.com/whatis/avatar/her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91000"/>
            <a:ext cx="5638800" cy="208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electroniccampus.org/school_logos/GACollege411/Georgia_Institute_of_Technology/Georgia_Institute_of_Technolo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623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52400"/>
            <a:ext cx="8229600" cy="1143000"/>
          </a:xfrm>
        </p:spPr>
        <p:txBody>
          <a:bodyPr>
            <a:normAutofit/>
          </a:bodyPr>
          <a:lstStyle/>
          <a:p>
            <a:pPr algn="ctr"/>
            <a:r>
              <a:rPr lang="en-US" altLang="en-US" sz="3600" dirty="0" err="1" smtClean="0"/>
              <a:t>BreakThru</a:t>
            </a:r>
            <a:r>
              <a:rPr lang="en-US" altLang="en-US" sz="3600" dirty="0" smtClean="0"/>
              <a:t> Island</a:t>
            </a:r>
          </a:p>
        </p:txBody>
      </p:sp>
      <p:pic>
        <p:nvPicPr>
          <p:cNvPr id="2662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50943"/>
            <a:ext cx="91440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electroniccampus.org/school_logos/GACollege411/Georgia_Institute_of_Technology/Georgia_Institute_of_Technolo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1714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26244" y="381000"/>
            <a:ext cx="8229600" cy="990600"/>
          </a:xfrm>
        </p:spPr>
        <p:txBody>
          <a:bodyPr>
            <a:normAutofit/>
          </a:bodyPr>
          <a:lstStyle/>
          <a:p>
            <a:pPr algn="ctr"/>
            <a:r>
              <a:rPr lang="en-US" altLang="en-US" sz="3600" dirty="0" smtClean="0">
                <a:solidFill>
                  <a:schemeClr val="tx1"/>
                </a:solidFill>
              </a:rPr>
              <a:t>Additional Features of </a:t>
            </a:r>
            <a:r>
              <a:rPr lang="en-US" altLang="en-US" sz="3600" dirty="0" err="1" smtClean="0">
                <a:solidFill>
                  <a:schemeClr val="tx1"/>
                </a:solidFill>
              </a:rPr>
              <a:t>BreakThru</a:t>
            </a:r>
            <a:endParaRPr lang="en-US" altLang="en-US" sz="3600" dirty="0" smtClean="0">
              <a:solidFill>
                <a:schemeClr val="tx1"/>
              </a:solidFill>
            </a:endParaRPr>
          </a:p>
        </p:txBody>
      </p:sp>
      <p:pic>
        <p:nvPicPr>
          <p:cNvPr id="2765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75" y="1600200"/>
            <a:ext cx="272415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8225" y="3733800"/>
            <a:ext cx="27209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2825" y="1595438"/>
            <a:ext cx="2746375"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9075" y="3733800"/>
            <a:ext cx="2717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70238" y="3733800"/>
            <a:ext cx="26955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70238" y="1595438"/>
            <a:ext cx="2741612"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http://www.electroniccampus.org/school_logos/GACollege411/Georgia_Institute_of_Technology/Georgia_Institute_of_Technology.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162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Electronic Mentoring</a:t>
            </a:r>
            <a:endParaRPr lang="en-US" sz="3600" dirty="0"/>
          </a:p>
        </p:txBody>
      </p:sp>
      <p:sp>
        <p:nvSpPr>
          <p:cNvPr id="5" name="Content Placeholder 4"/>
          <p:cNvSpPr>
            <a:spLocks noGrp="1"/>
          </p:cNvSpPr>
          <p:nvPr>
            <p:ph idx="1"/>
          </p:nvPr>
        </p:nvSpPr>
        <p:spPr/>
        <p:txBody>
          <a:bodyPr/>
          <a:lstStyle/>
          <a:p>
            <a:r>
              <a:rPr lang="en-US" dirty="0" smtClean="0"/>
              <a:t>25 Learning Modules</a:t>
            </a:r>
          </a:p>
          <a:p>
            <a:pPr lvl="1"/>
            <a:r>
              <a:rPr lang="en-US" dirty="0" smtClean="0"/>
              <a:t>4 Critical Modules: Introduction to STEM, Self-Determination, Classroom Accommodations, Time Management</a:t>
            </a:r>
          </a:p>
          <a:p>
            <a:pPr lvl="1"/>
            <a:r>
              <a:rPr lang="en-US" dirty="0" smtClean="0"/>
              <a:t>Other Key Modules: Math/Science/Test Anxiety, Forming Study Groups, Taking Notes, STEM Study Skills</a:t>
            </a:r>
          </a:p>
          <a:p>
            <a:endParaRPr lang="en-US" dirty="0" smtClean="0"/>
          </a:p>
          <a:p>
            <a:r>
              <a:rPr lang="en-US" dirty="0" smtClean="0"/>
              <a:t>E-Mentoring Sessions</a:t>
            </a:r>
          </a:p>
          <a:p>
            <a:pPr lvl="1"/>
            <a:r>
              <a:rPr lang="en-US" dirty="0" smtClean="0"/>
              <a:t>Meetings at Least Monthly</a:t>
            </a:r>
          </a:p>
          <a:p>
            <a:pPr lvl="1"/>
            <a:r>
              <a:rPr lang="en-US" dirty="0" smtClean="0"/>
              <a:t>Surveys of Mentors/Mentees</a:t>
            </a:r>
          </a:p>
          <a:p>
            <a:endParaRPr lang="en-US" dirty="0"/>
          </a:p>
          <a:p>
            <a:r>
              <a:rPr lang="en-US" dirty="0" smtClean="0"/>
              <a:t>Emphasis on Student</a:t>
            </a:r>
          </a:p>
          <a:p>
            <a:pPr marL="0" indent="0">
              <a:buNone/>
            </a:pPr>
            <a:r>
              <a:rPr lang="en-US" dirty="0" smtClean="0"/>
              <a:t>  Support for Persistence</a:t>
            </a:r>
            <a:endParaRPr lang="en-US" dirty="0"/>
          </a:p>
        </p:txBody>
      </p:sp>
      <p:pic>
        <p:nvPicPr>
          <p:cNvPr id="6" name="Content Placeholder 4" descr="Snapshot_001_brighten_crop.png"/>
          <p:cNvPicPr>
            <a:picLocks noChangeAspect="1"/>
          </p:cNvPicPr>
          <p:nvPr/>
        </p:nvPicPr>
        <p:blipFill>
          <a:blip r:embed="rId2"/>
          <a:srcRect l="-9207" r="-9207"/>
          <a:stretch>
            <a:fillRect/>
          </a:stretch>
        </p:blipFill>
        <p:spPr>
          <a:xfrm>
            <a:off x="3962400" y="3505200"/>
            <a:ext cx="5040923" cy="2951162"/>
          </a:xfrm>
          <a:prstGeom prst="rect">
            <a:avLst/>
          </a:prstGeom>
        </p:spPr>
      </p:pic>
    </p:spTree>
    <p:extLst>
      <p:ext uri="{BB962C8B-B14F-4D97-AF65-F5344CB8AC3E}">
        <p14:creationId xmlns:p14="http://schemas.microsoft.com/office/powerpoint/2010/main" val="2798995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Continuing vs. New Students</a:t>
            </a:r>
            <a:endParaRPr lang="en-US" sz="3600" dirty="0"/>
          </a:p>
        </p:txBody>
      </p:sp>
      <p:graphicFrame>
        <p:nvGraphicFramePr>
          <p:cNvPr id="5" name="Chart 4"/>
          <p:cNvGraphicFramePr/>
          <p:nvPr>
            <p:extLst>
              <p:ext uri="{D42A27DB-BD31-4B8C-83A1-F6EECF244321}">
                <p14:modId xmlns:p14="http://schemas.microsoft.com/office/powerpoint/2010/main" val="2326518277"/>
              </p:ext>
            </p:extLst>
          </p:nvPr>
        </p:nvGraphicFramePr>
        <p:xfrm>
          <a:off x="685800" y="1752600"/>
          <a:ext cx="7821214" cy="419100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http://www.electroniccampus.org/school_logos/GACollege411/Georgia_Institute_of_Technology/Georgia_Institute_of_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623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Theory of Change</a:t>
            </a:r>
            <a:endParaRPr lang="en-US" sz="3600" dirty="0"/>
          </a:p>
        </p:txBody>
      </p:sp>
      <p:pic>
        <p:nvPicPr>
          <p:cNvPr id="4" name="Content Placeholder 4" descr="TOC_2no_title.jpg"/>
          <p:cNvPicPr>
            <a:picLocks noGrp="1"/>
          </p:cNvPicPr>
          <p:nvPr>
            <p:ph idx="1"/>
          </p:nvPr>
        </p:nvPicPr>
        <p:blipFill>
          <a:blip r:embed="rId2"/>
          <a:stretch>
            <a:fillRect/>
          </a:stretch>
        </p:blipFill>
        <p:spPr>
          <a:xfrm>
            <a:off x="1066800" y="1447800"/>
            <a:ext cx="7277631" cy="4876800"/>
          </a:xfrm>
          <a:prstGeom prst="rect">
            <a:avLst/>
          </a:prstGeom>
        </p:spPr>
      </p:pic>
      <p:pic>
        <p:nvPicPr>
          <p:cNvPr id="5" name="Picture 4" descr="http://www.electroniccampus.org/school_logos/GACollege411/Georgia_Institute_of_Technology/Georgia_Institute_of_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546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Communication Methods</a:t>
            </a:r>
            <a:endParaRPr lang="en-US" sz="3600" dirty="0"/>
          </a:p>
        </p:txBody>
      </p:sp>
      <p:sp>
        <p:nvSpPr>
          <p:cNvPr id="3" name="Content Placeholder 2"/>
          <p:cNvSpPr>
            <a:spLocks noGrp="1"/>
          </p:cNvSpPr>
          <p:nvPr>
            <p:ph idx="1"/>
          </p:nvPr>
        </p:nvSpPr>
        <p:spPr/>
        <p:txBody>
          <a:bodyPr/>
          <a:lstStyle/>
          <a:p>
            <a:r>
              <a:rPr lang="de-DE" sz="2000" dirty="0" smtClean="0">
                <a:solidFill>
                  <a:schemeClr val="tx1"/>
                </a:solidFill>
              </a:rPr>
              <a:t>Communications </a:t>
            </a:r>
            <a:r>
              <a:rPr lang="de-DE" sz="2000" dirty="0">
                <a:solidFill>
                  <a:schemeClr val="tx1"/>
                </a:solidFill>
              </a:rPr>
              <a:t>Methods Utilized Across 5 Reporting Periods</a:t>
            </a:r>
            <a:endParaRPr lang="en-US" sz="2000" dirty="0">
              <a:solidFill>
                <a:schemeClr val="tx1"/>
              </a:solidFill>
            </a:endParaRP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89036315"/>
              </p:ext>
            </p:extLst>
          </p:nvPr>
        </p:nvGraphicFramePr>
        <p:xfrm>
          <a:off x="609600" y="2362200"/>
          <a:ext cx="7924802" cy="3429000"/>
        </p:xfrm>
        <a:graphic>
          <a:graphicData uri="http://schemas.openxmlformats.org/drawingml/2006/table">
            <a:tbl>
              <a:tblPr firstRow="1" firstCol="1" bandRow="1">
                <a:tableStyleId>{5C22544A-7EE6-4342-B048-85BDC9FD1C3A}</a:tableStyleId>
              </a:tblPr>
              <a:tblGrid>
                <a:gridCol w="1351675">
                  <a:extLst>
                    <a:ext uri="{9D8B030D-6E8A-4147-A177-3AD203B41FA5}">
                      <a16:colId xmlns:a16="http://schemas.microsoft.com/office/drawing/2014/main" val="20000"/>
                    </a:ext>
                  </a:extLst>
                </a:gridCol>
                <a:gridCol w="1163195">
                  <a:extLst>
                    <a:ext uri="{9D8B030D-6E8A-4147-A177-3AD203B41FA5}">
                      <a16:colId xmlns:a16="http://schemas.microsoft.com/office/drawing/2014/main" val="20001"/>
                    </a:ext>
                  </a:extLst>
                </a:gridCol>
                <a:gridCol w="1163195">
                  <a:extLst>
                    <a:ext uri="{9D8B030D-6E8A-4147-A177-3AD203B41FA5}">
                      <a16:colId xmlns:a16="http://schemas.microsoft.com/office/drawing/2014/main" val="20002"/>
                    </a:ext>
                  </a:extLst>
                </a:gridCol>
                <a:gridCol w="769529">
                  <a:extLst>
                    <a:ext uri="{9D8B030D-6E8A-4147-A177-3AD203B41FA5}">
                      <a16:colId xmlns:a16="http://schemas.microsoft.com/office/drawing/2014/main" val="20003"/>
                    </a:ext>
                  </a:extLst>
                </a:gridCol>
                <a:gridCol w="975263">
                  <a:extLst>
                    <a:ext uri="{9D8B030D-6E8A-4147-A177-3AD203B41FA5}">
                      <a16:colId xmlns:a16="http://schemas.microsoft.com/office/drawing/2014/main" val="20004"/>
                    </a:ext>
                  </a:extLst>
                </a:gridCol>
                <a:gridCol w="775752">
                  <a:extLst>
                    <a:ext uri="{9D8B030D-6E8A-4147-A177-3AD203B41FA5}">
                      <a16:colId xmlns:a16="http://schemas.microsoft.com/office/drawing/2014/main" val="20005"/>
                    </a:ext>
                  </a:extLst>
                </a:gridCol>
                <a:gridCol w="811794">
                  <a:extLst>
                    <a:ext uri="{9D8B030D-6E8A-4147-A177-3AD203B41FA5}">
                      <a16:colId xmlns:a16="http://schemas.microsoft.com/office/drawing/2014/main" val="20006"/>
                    </a:ext>
                  </a:extLst>
                </a:gridCol>
                <a:gridCol w="914399">
                  <a:extLst>
                    <a:ext uri="{9D8B030D-6E8A-4147-A177-3AD203B41FA5}">
                      <a16:colId xmlns:a16="http://schemas.microsoft.com/office/drawing/2014/main" val="20007"/>
                    </a:ext>
                  </a:extLst>
                </a:gridCol>
              </a:tblGrid>
              <a:tr h="194159">
                <a:tc rowSpan="2">
                  <a:txBody>
                    <a:bodyPr/>
                    <a:lstStyle/>
                    <a:p>
                      <a:pPr marL="0" marR="0" indent="0" algn="just" hangingPunct="0">
                        <a:lnSpc>
                          <a:spcPts val="1200"/>
                        </a:lnSpc>
                        <a:spcBef>
                          <a:spcPts val="0"/>
                        </a:spcBef>
                        <a:spcAft>
                          <a:spcPts val="0"/>
                        </a:spcAft>
                      </a:pPr>
                      <a:r>
                        <a:rPr lang="de-DE" sz="1600" dirty="0">
                          <a:solidFill>
                            <a:schemeClr val="tx1"/>
                          </a:solidFill>
                          <a:effectLst/>
                        </a:rPr>
                        <a:t>Survey Responses</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indent="0" algn="ctr" hangingPunct="0">
                        <a:lnSpc>
                          <a:spcPts val="1200"/>
                        </a:lnSpc>
                        <a:spcBef>
                          <a:spcPts val="0"/>
                        </a:spcBef>
                        <a:spcAft>
                          <a:spcPts val="0"/>
                        </a:spcAft>
                      </a:pPr>
                      <a:r>
                        <a:rPr lang="de-DE" sz="1600" u="sng" dirty="0">
                          <a:solidFill>
                            <a:schemeClr val="tx1"/>
                          </a:solidFill>
                          <a:effectLst/>
                        </a:rPr>
                        <a:t>Text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gridSpan="3">
                  <a:txBody>
                    <a:bodyPr/>
                    <a:lstStyle/>
                    <a:p>
                      <a:pPr marL="0" marR="0" indent="0" algn="ctr" hangingPunct="0">
                        <a:lnSpc>
                          <a:spcPts val="1200"/>
                        </a:lnSpc>
                        <a:spcBef>
                          <a:spcPts val="0"/>
                        </a:spcBef>
                        <a:spcAft>
                          <a:spcPts val="0"/>
                        </a:spcAft>
                      </a:pPr>
                      <a:r>
                        <a:rPr lang="de-DE" sz="1600" u="sng">
                          <a:solidFill>
                            <a:schemeClr val="tx1"/>
                          </a:solidFill>
                          <a:effectLst/>
                        </a:rPr>
                        <a:t>Voice</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rowSpan="2">
                  <a:txBody>
                    <a:bodyPr/>
                    <a:lstStyle/>
                    <a:p>
                      <a:pPr marL="0" marR="0" indent="0" algn="just" hangingPunct="0">
                        <a:lnSpc>
                          <a:spcPts val="1200"/>
                        </a:lnSpc>
                        <a:spcBef>
                          <a:spcPts val="0"/>
                        </a:spcBef>
                        <a:spcAft>
                          <a:spcPts val="0"/>
                        </a:spcAft>
                      </a:pPr>
                      <a:r>
                        <a:rPr lang="de-DE" sz="1600">
                          <a:solidFill>
                            <a:schemeClr val="tx1"/>
                          </a:solidFill>
                          <a:effectLst/>
                        </a:rPr>
                        <a:t>In Person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9981">
                <a:tc vMerge="1">
                  <a:txBody>
                    <a:bodyPr/>
                    <a:lstStyle/>
                    <a:p>
                      <a:endParaRPr lang="en-US"/>
                    </a:p>
                  </a:txBody>
                  <a:tcPr/>
                </a:tc>
                <a:tc>
                  <a:txBody>
                    <a:bodyPr/>
                    <a:lstStyle/>
                    <a:p>
                      <a:pPr marL="0" marR="0" indent="0" algn="ctr" hangingPunct="0">
                        <a:lnSpc>
                          <a:spcPts val="1200"/>
                        </a:lnSpc>
                        <a:spcBef>
                          <a:spcPts val="0"/>
                        </a:spcBef>
                        <a:spcAft>
                          <a:spcPts val="0"/>
                        </a:spcAft>
                      </a:pPr>
                      <a:r>
                        <a:rPr lang="de-DE" sz="1600" b="1" dirty="0">
                          <a:solidFill>
                            <a:schemeClr val="tx1"/>
                          </a:solidFill>
                          <a:effectLst/>
                        </a:rPr>
                        <a:t>Email</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Facebook</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SMS</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Second Life</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Skype</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indent="0" algn="ctr" hangingPunct="0">
                        <a:lnSpc>
                          <a:spcPts val="1200"/>
                        </a:lnSpc>
                        <a:spcBef>
                          <a:spcPts val="0"/>
                        </a:spcBef>
                        <a:spcAft>
                          <a:spcPts val="0"/>
                        </a:spcAft>
                      </a:pPr>
                      <a:r>
                        <a:rPr lang="de-DE" sz="1600" b="1" dirty="0">
                          <a:solidFill>
                            <a:schemeClr val="tx1"/>
                          </a:solidFill>
                          <a:effectLst/>
                        </a:rPr>
                        <a:t>Phone</a:t>
                      </a:r>
                      <a:endParaRPr lang="en-US" sz="1800" b="1"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vMerge="1">
                  <a:txBody>
                    <a:bodyPr/>
                    <a:lstStyle/>
                    <a:p>
                      <a:endParaRPr lang="en-US"/>
                    </a:p>
                  </a:txBody>
                  <a:tcPr/>
                </a:tc>
                <a:extLst>
                  <a:ext uri="{0D108BD9-81ED-4DB2-BD59-A6C34878D82A}">
                    <a16:rowId xmlns:a16="http://schemas.microsoft.com/office/drawing/2014/main" val="10001"/>
                  </a:ext>
                </a:extLst>
              </a:tr>
              <a:tr h="605804">
                <a:tc>
                  <a:txBody>
                    <a:bodyPr/>
                    <a:lstStyle/>
                    <a:p>
                      <a:pPr marL="0" marR="0" indent="0" algn="just" hangingPunct="0">
                        <a:lnSpc>
                          <a:spcPts val="1200"/>
                        </a:lnSpc>
                        <a:spcBef>
                          <a:spcPts val="0"/>
                        </a:spcBef>
                        <a:spcAft>
                          <a:spcPts val="0"/>
                        </a:spcAft>
                      </a:pPr>
                      <a:r>
                        <a:rPr lang="de-DE" sz="1600">
                          <a:solidFill>
                            <a:schemeClr val="tx1"/>
                          </a:solidFill>
                          <a:effectLst/>
                        </a:rPr>
                        <a:t>Secondary Mentees Total (=36)</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81%</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8%</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75%</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47%</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11%</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69%</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61%</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11626">
                <a:tc>
                  <a:txBody>
                    <a:bodyPr/>
                    <a:lstStyle/>
                    <a:p>
                      <a:pPr marL="0" marR="0" indent="0" algn="just" hangingPunct="0">
                        <a:lnSpc>
                          <a:spcPts val="1200"/>
                        </a:lnSpc>
                        <a:spcBef>
                          <a:spcPts val="0"/>
                        </a:spcBef>
                        <a:spcAft>
                          <a:spcPts val="0"/>
                        </a:spcAft>
                      </a:pPr>
                      <a:r>
                        <a:rPr lang="de-DE" sz="1600">
                          <a:solidFill>
                            <a:schemeClr val="tx1"/>
                          </a:solidFill>
                          <a:effectLst/>
                        </a:rPr>
                        <a:t>Post-Secondary Mentees Total (n=61)</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97%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31%</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57%</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52%</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20%</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69%</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15%</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05804">
                <a:tc>
                  <a:txBody>
                    <a:bodyPr/>
                    <a:lstStyle/>
                    <a:p>
                      <a:pPr marL="0" marR="0" indent="0" algn="just" hangingPunct="0">
                        <a:lnSpc>
                          <a:spcPts val="1200"/>
                        </a:lnSpc>
                        <a:spcBef>
                          <a:spcPts val="0"/>
                        </a:spcBef>
                        <a:spcAft>
                          <a:spcPts val="0"/>
                        </a:spcAft>
                      </a:pPr>
                      <a:r>
                        <a:rPr lang="de-DE" sz="1600">
                          <a:solidFill>
                            <a:schemeClr val="tx1"/>
                          </a:solidFill>
                          <a:effectLst/>
                        </a:rPr>
                        <a:t>Secondary Mentors Total (n=43)</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84%</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5%</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67%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44%</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16%</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70%</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44%</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811626">
                <a:tc>
                  <a:txBody>
                    <a:bodyPr/>
                    <a:lstStyle/>
                    <a:p>
                      <a:pPr marL="0" marR="0" indent="0" algn="just" hangingPunct="0">
                        <a:lnSpc>
                          <a:spcPts val="1200"/>
                        </a:lnSpc>
                        <a:spcBef>
                          <a:spcPts val="0"/>
                        </a:spcBef>
                        <a:spcAft>
                          <a:spcPts val="0"/>
                        </a:spcAft>
                      </a:pPr>
                      <a:r>
                        <a:rPr lang="de-DE" sz="1600" dirty="0">
                          <a:solidFill>
                            <a:schemeClr val="tx1"/>
                          </a:solidFill>
                          <a:effectLst/>
                        </a:rPr>
                        <a:t>Post-Secondary Mentors Total (n=61)</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97%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31%</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57%</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32%</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a:solidFill>
                            <a:schemeClr val="tx1"/>
                          </a:solidFill>
                          <a:effectLst/>
                        </a:rPr>
                        <a:t>20%</a:t>
                      </a:r>
                      <a:endParaRPr lang="en-US" sz="24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69%</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hangingPunct="0">
                        <a:lnSpc>
                          <a:spcPts val="1200"/>
                        </a:lnSpc>
                        <a:spcBef>
                          <a:spcPts val="0"/>
                        </a:spcBef>
                        <a:spcAft>
                          <a:spcPts val="0"/>
                        </a:spcAft>
                      </a:pPr>
                      <a:r>
                        <a:rPr lang="de-DE" sz="2000" dirty="0">
                          <a:solidFill>
                            <a:schemeClr val="tx1"/>
                          </a:solidFill>
                          <a:effectLst/>
                        </a:rPr>
                        <a:t>15%</a:t>
                      </a:r>
                      <a:endParaRPr lang="en-US" sz="24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2251518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Changes in Internal Characteristics Postsecondary – 2011-2015</a:t>
            </a:r>
            <a:endParaRPr lang="en-US" sz="3600" dirty="0"/>
          </a:p>
        </p:txBody>
      </p:sp>
      <p:graphicFrame>
        <p:nvGraphicFramePr>
          <p:cNvPr id="5" name="Content Placeholder 4"/>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4" descr="http://www.electroniccampus.org/school_logos/GACollege411/Georgia_Institute_of_Technology/Georgia_Institute_of_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8666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Broadening Participation in STEM</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362200"/>
            <a:ext cx="2057400" cy="2631558"/>
          </a:xfrm>
        </p:spPr>
      </p:pic>
      <p:sp>
        <p:nvSpPr>
          <p:cNvPr id="5" name="TextBox 4"/>
          <p:cNvSpPr txBox="1"/>
          <p:nvPr/>
        </p:nvSpPr>
        <p:spPr>
          <a:xfrm>
            <a:off x="2895600" y="2192215"/>
            <a:ext cx="5867400" cy="3785652"/>
          </a:xfrm>
          <a:prstGeom prst="rect">
            <a:avLst/>
          </a:prstGeom>
          <a:noFill/>
        </p:spPr>
        <p:txBody>
          <a:bodyPr wrap="square" rtlCol="0">
            <a:spAutoFit/>
          </a:bodyPr>
          <a:lstStyle/>
          <a:p>
            <a:r>
              <a:rPr lang="en-US" sz="2400" dirty="0" smtClean="0"/>
              <a:t>“The </a:t>
            </a:r>
            <a:r>
              <a:rPr lang="en-US" sz="2400" dirty="0"/>
              <a:t>nation's economic prosperity, security, and quality of life depends on the identification and development of our next generation of STEM </a:t>
            </a:r>
            <a:r>
              <a:rPr lang="en-US" sz="2400" dirty="0" smtClean="0"/>
              <a:t>innovators.”</a:t>
            </a:r>
          </a:p>
          <a:p>
            <a:endParaRPr lang="en-US" sz="2400" dirty="0"/>
          </a:p>
          <a:p>
            <a:r>
              <a:rPr lang="en-US" sz="2400" dirty="0" smtClean="0"/>
              <a:t>“</a:t>
            </a:r>
            <a:r>
              <a:rPr lang="en-US" sz="2400" i="1" dirty="0" smtClean="0"/>
              <a:t>Every </a:t>
            </a:r>
            <a:r>
              <a:rPr lang="en-US" sz="2400" i="1" dirty="0"/>
              <a:t>student</a:t>
            </a:r>
            <a:r>
              <a:rPr lang="en-US" sz="2400" dirty="0"/>
              <a:t> in America should be given the opportunity to reach his or her full potential</a:t>
            </a:r>
            <a:r>
              <a:rPr lang="en-US" sz="2400" dirty="0" smtClean="0"/>
              <a:t>.”</a:t>
            </a:r>
          </a:p>
          <a:p>
            <a:endParaRPr lang="en-US" sz="2400" dirty="0"/>
          </a:p>
          <a:p>
            <a:r>
              <a:rPr lang="en-US" sz="2400" dirty="0" smtClean="0"/>
              <a:t>- National Science Board, 2010</a:t>
            </a:r>
            <a:endParaRPr lang="en-US" sz="2400" dirty="0"/>
          </a:p>
        </p:txBody>
      </p:sp>
      <p:pic>
        <p:nvPicPr>
          <p:cNvPr id="6" name="Picture 4" descr="http://www.electroniccampus.org/school_logos/GACollege411/Georgia_Institute_of_Technology/Georgia_Institute_of_Technolo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33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3600" dirty="0" smtClean="0"/>
              <a:t>Accessibility and Usability of Virtual Worlds</a:t>
            </a:r>
            <a:endParaRPr lang="en-US" sz="3600" dirty="0"/>
          </a:p>
        </p:txBody>
      </p:sp>
      <p:sp>
        <p:nvSpPr>
          <p:cNvPr id="5" name="Subtitle 4"/>
          <p:cNvSpPr>
            <a:spLocks noGrp="1"/>
          </p:cNvSpPr>
          <p:nvPr>
            <p:ph type="subTitle" idx="1"/>
          </p:nvPr>
        </p:nvSpPr>
        <p:spPr/>
        <p:txBody>
          <a:bodyPr/>
          <a:lstStyle/>
          <a:p>
            <a:r>
              <a:rPr lang="en-US" dirty="0" smtClean="0"/>
              <a:t>Lessons Learned from </a:t>
            </a:r>
            <a:r>
              <a:rPr lang="en-US" dirty="0" err="1" smtClean="0"/>
              <a:t>BreakThru’s</a:t>
            </a:r>
            <a:r>
              <a:rPr lang="en-US" dirty="0" smtClean="0"/>
              <a:t> Use of Second Life</a:t>
            </a:r>
            <a:endParaRPr lang="en-US" dirty="0"/>
          </a:p>
        </p:txBody>
      </p:sp>
      <p:pic>
        <p:nvPicPr>
          <p:cNvPr id="6" name="Picture 4" descr="http://www.electroniccampus.org/school_logos/GACollege411/Georgia_Institute_of_Technology/Georgia_Institute_of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116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General Challenges</a:t>
            </a:r>
            <a:endParaRPr lang="en-US" sz="3600" dirty="0"/>
          </a:p>
        </p:txBody>
      </p:sp>
      <p:sp>
        <p:nvSpPr>
          <p:cNvPr id="3" name="Content Placeholder 2"/>
          <p:cNvSpPr>
            <a:spLocks noGrp="1"/>
          </p:cNvSpPr>
          <p:nvPr>
            <p:ph idx="1"/>
          </p:nvPr>
        </p:nvSpPr>
        <p:spPr/>
        <p:txBody>
          <a:bodyPr/>
          <a:lstStyle/>
          <a:p>
            <a:r>
              <a:rPr lang="en-US" dirty="0" smtClean="0"/>
              <a:t>Conceptual Challenges</a:t>
            </a:r>
          </a:p>
          <a:p>
            <a:pPr lvl="1"/>
            <a:r>
              <a:rPr lang="en-US" dirty="0" smtClean="0"/>
              <a:t>Need to Explain Benefits of Second Life to New Users</a:t>
            </a:r>
          </a:p>
          <a:p>
            <a:pPr lvl="1"/>
            <a:r>
              <a:rPr lang="en-US" dirty="0" smtClean="0"/>
              <a:t>“Culture” of Virtual Worlds: Group Communication, Removal of Geographic Boundaries </a:t>
            </a:r>
          </a:p>
          <a:p>
            <a:pPr lvl="1"/>
            <a:endParaRPr lang="en-US" dirty="0"/>
          </a:p>
          <a:p>
            <a:r>
              <a:rPr lang="en-US" dirty="0" smtClean="0"/>
              <a:t>Technical Challenges</a:t>
            </a:r>
          </a:p>
          <a:p>
            <a:pPr lvl="1"/>
            <a:r>
              <a:rPr lang="en-US" dirty="0" smtClean="0"/>
              <a:t>Computer (processor, memory, graphics) and Internet </a:t>
            </a:r>
            <a:r>
              <a:rPr lang="en-US" dirty="0"/>
              <a:t>speed requirements</a:t>
            </a:r>
          </a:p>
          <a:p>
            <a:pPr lvl="1"/>
            <a:r>
              <a:rPr lang="en-US" dirty="0"/>
              <a:t>Security </a:t>
            </a:r>
            <a:r>
              <a:rPr lang="en-US" dirty="0" smtClean="0"/>
              <a:t>requirements and school/employer policy implications</a:t>
            </a:r>
            <a:endParaRPr lang="en-US" dirty="0"/>
          </a:p>
          <a:p>
            <a:pPr lvl="1"/>
            <a:r>
              <a:rPr lang="en-US" dirty="0" smtClean="0"/>
              <a:t>Microphone requirements</a:t>
            </a:r>
            <a:endParaRPr lang="en-US" dirty="0"/>
          </a:p>
          <a:p>
            <a:pPr lvl="1"/>
            <a:r>
              <a:rPr lang="en-US" dirty="0"/>
              <a:t>Need for ongoing </a:t>
            </a:r>
            <a:r>
              <a:rPr lang="en-US" dirty="0" smtClean="0"/>
              <a:t>tech support</a:t>
            </a:r>
            <a:endParaRPr lang="en-US" dirty="0"/>
          </a:p>
          <a:p>
            <a:pPr lvl="1"/>
            <a:r>
              <a:rPr lang="en-US" dirty="0" smtClean="0"/>
              <a:t>Lack of mobile platforms and weak iPhone, iPad clients</a:t>
            </a:r>
            <a:endParaRPr lang="en-US" dirty="0"/>
          </a:p>
          <a:p>
            <a:pPr lvl="1"/>
            <a:endParaRPr lang="en-US" dirty="0"/>
          </a:p>
        </p:txBody>
      </p:sp>
      <p:pic>
        <p:nvPicPr>
          <p:cNvPr id="4" name="Picture 4" descr="http://www.electroniccampus.org/school_logos/GACollege411/Georgia_Institute_of_Technology/Georgia_Institute_of_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303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normAutofit fontScale="90000"/>
          </a:bodyPr>
          <a:lstStyle/>
          <a:p>
            <a:pPr algn="ctr"/>
            <a:r>
              <a:rPr lang="en-US" altLang="en-US" dirty="0" smtClean="0">
                <a:ea typeface="ＭＳ Ｐゴシック" pitchFamily="34" charset="-128"/>
              </a:rPr>
              <a:t>Sensory Disabilities: Blindness and Low Vision</a:t>
            </a:r>
          </a:p>
        </p:txBody>
      </p:sp>
      <p:sp>
        <p:nvSpPr>
          <p:cNvPr id="43010" name="Content Placeholder 2"/>
          <p:cNvSpPr>
            <a:spLocks noGrp="1"/>
          </p:cNvSpPr>
          <p:nvPr>
            <p:ph idx="1"/>
          </p:nvPr>
        </p:nvSpPr>
        <p:spPr/>
        <p:txBody>
          <a:bodyPr/>
          <a:lstStyle/>
          <a:p>
            <a:r>
              <a:rPr lang="en-US" altLang="en-US" dirty="0" smtClean="0">
                <a:solidFill>
                  <a:srgbClr val="303030"/>
                </a:solidFill>
                <a:ea typeface="ＭＳ Ｐゴシック" pitchFamily="34" charset="-128"/>
              </a:rPr>
              <a:t>Second Life is an image-intensive environment</a:t>
            </a:r>
          </a:p>
          <a:p>
            <a:pPr lvl="0">
              <a:buClr>
                <a:srgbClr val="2DA2BF"/>
              </a:buClr>
            </a:pPr>
            <a:r>
              <a:rPr lang="en-US" altLang="en-US" dirty="0">
                <a:solidFill>
                  <a:srgbClr val="303030"/>
                </a:solidFill>
                <a:ea typeface="ＭＳ Ｐゴシック" pitchFamily="34" charset="-128"/>
              </a:rPr>
              <a:t>Second Life browser generally incompatible with screen readers</a:t>
            </a:r>
          </a:p>
          <a:p>
            <a:pPr lvl="0">
              <a:buClr>
                <a:srgbClr val="2DA2BF"/>
              </a:buClr>
            </a:pPr>
            <a:r>
              <a:rPr lang="en-US" altLang="en-US" dirty="0">
                <a:solidFill>
                  <a:srgbClr val="303030"/>
                </a:solidFill>
                <a:ea typeface="ＭＳ Ｐゴシック" pitchFamily="34" charset="-128"/>
              </a:rPr>
              <a:t>Lack of metadata in the world to label objects</a:t>
            </a:r>
          </a:p>
          <a:p>
            <a:pPr lvl="0">
              <a:buClr>
                <a:srgbClr val="2DA2BF"/>
              </a:buClr>
            </a:pPr>
            <a:r>
              <a:rPr lang="en-US" altLang="en-US" dirty="0">
                <a:solidFill>
                  <a:srgbClr val="303030"/>
                </a:solidFill>
                <a:ea typeface="ＭＳ Ｐゴシック" pitchFamily="34" charset="-128"/>
              </a:rPr>
              <a:t>Undefined objects and features means a lack of control and perceptibility</a:t>
            </a:r>
          </a:p>
          <a:p>
            <a:endParaRPr lang="en-US" altLang="en-US" dirty="0" smtClean="0">
              <a:solidFill>
                <a:srgbClr val="303030"/>
              </a:solidFill>
              <a:ea typeface="ＭＳ Ｐゴシック" pitchFamily="34" charset="-128"/>
            </a:endParaRPr>
          </a:p>
          <a:p>
            <a:endParaRPr lang="en-US" altLang="en-US" dirty="0" smtClean="0">
              <a:solidFill>
                <a:srgbClr val="303030"/>
              </a:solidFill>
              <a:ea typeface="ＭＳ Ｐゴシック" pitchFamily="34" charset="-128"/>
            </a:endParaRPr>
          </a:p>
        </p:txBody>
      </p:sp>
      <p:pic>
        <p:nvPicPr>
          <p:cNvPr id="5" name="Picture 4" descr="http://www.electroniccampus.org/school_logos/GACollege411/Georgia_Institute_of_Technology/Georgia_Institute_of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4" descr="blind_second_life.jpg"/>
          <p:cNvPicPr>
            <a:picLocks noChangeAspect="1"/>
          </p:cNvPicPr>
          <p:nvPr/>
        </p:nvPicPr>
        <p:blipFill>
          <a:blip r:embed="rId3">
            <a:extLst>
              <a:ext uri="{28A0092B-C50C-407E-A947-70E740481C1C}">
                <a14:useLocalDpi xmlns:a14="http://schemas.microsoft.com/office/drawing/2010/main" val="0"/>
              </a:ext>
            </a:extLst>
          </a:blip>
          <a:srcRect l="-3697" r="-3697"/>
          <a:stretch>
            <a:fillRect/>
          </a:stretch>
        </p:blipFill>
        <p:spPr>
          <a:xfrm>
            <a:off x="3429000" y="3886200"/>
            <a:ext cx="4648200" cy="2555875"/>
          </a:xfrm>
          <a:prstGeom prst="rect">
            <a:avLst/>
          </a:prstGeom>
        </p:spPr>
      </p:pic>
    </p:spTree>
    <p:extLst>
      <p:ext uri="{BB962C8B-B14F-4D97-AF65-F5344CB8AC3E}">
        <p14:creationId xmlns:p14="http://schemas.microsoft.com/office/powerpoint/2010/main" val="3379915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381000"/>
            <a:ext cx="8229600" cy="990600"/>
          </a:xfrm>
        </p:spPr>
        <p:txBody>
          <a:bodyPr>
            <a:normAutofit/>
          </a:bodyPr>
          <a:lstStyle/>
          <a:p>
            <a:pPr algn="ctr"/>
            <a:r>
              <a:rPr lang="en-US" altLang="en-US" sz="3600" dirty="0" smtClean="0">
                <a:ea typeface="ＭＳ Ｐゴシック" pitchFamily="34" charset="-128"/>
              </a:rPr>
              <a:t>Accessibility for Blind Users</a:t>
            </a:r>
          </a:p>
        </p:txBody>
      </p:sp>
      <p:sp>
        <p:nvSpPr>
          <p:cNvPr id="37891" name="Content Placeholder 2"/>
          <p:cNvSpPr>
            <a:spLocks noGrp="1"/>
          </p:cNvSpPr>
          <p:nvPr>
            <p:ph idx="1"/>
          </p:nvPr>
        </p:nvSpPr>
        <p:spPr/>
        <p:txBody>
          <a:bodyPr/>
          <a:lstStyle/>
          <a:p>
            <a:pPr>
              <a:defRPr/>
            </a:pPr>
            <a:r>
              <a:rPr lang="en-US" sz="2800" dirty="0" smtClean="0">
                <a:solidFill>
                  <a:schemeClr val="accent5">
                    <a:lumMod val="50000"/>
                  </a:schemeClr>
                </a:solidFill>
              </a:rPr>
              <a:t>Alternate browsers, paired with voice-output screen readers</a:t>
            </a:r>
          </a:p>
          <a:p>
            <a:pPr lvl="1">
              <a:buFont typeface="Arial" pitchFamily="-105" charset="0"/>
              <a:buChar char="•"/>
              <a:defRPr/>
            </a:pPr>
            <a:r>
              <a:rPr lang="en-US" sz="2400" dirty="0" smtClean="0">
                <a:solidFill>
                  <a:schemeClr val="accent5">
                    <a:lumMod val="50000"/>
                  </a:schemeClr>
                </a:solidFill>
              </a:rPr>
              <a:t>TextSL with JAWS</a:t>
            </a:r>
          </a:p>
          <a:p>
            <a:pPr lvl="1">
              <a:buFont typeface="Arial" pitchFamily="-105" charset="0"/>
              <a:buChar char="•"/>
              <a:defRPr/>
            </a:pPr>
            <a:r>
              <a:rPr lang="en-US" sz="2400" dirty="0" smtClean="0">
                <a:solidFill>
                  <a:schemeClr val="accent5">
                    <a:lumMod val="50000"/>
                  </a:schemeClr>
                </a:solidFill>
              </a:rPr>
              <a:t>Metabolt with JAWS</a:t>
            </a:r>
          </a:p>
          <a:p>
            <a:pPr lvl="1">
              <a:buFont typeface="Arial" pitchFamily="-105" charset="0"/>
              <a:buChar char="•"/>
              <a:defRPr/>
            </a:pPr>
            <a:r>
              <a:rPr lang="en-US" sz="2400" dirty="0" smtClean="0">
                <a:solidFill>
                  <a:schemeClr val="accent5">
                    <a:lumMod val="50000"/>
                  </a:schemeClr>
                </a:solidFill>
              </a:rPr>
              <a:t>Radegast with speech plugin or NVDA (non-visual desktop access) reader</a:t>
            </a:r>
          </a:p>
          <a:p>
            <a:pPr lvl="1">
              <a:buFont typeface="Arial" pitchFamily="-105" charset="0"/>
              <a:buChar char="•"/>
              <a:defRPr/>
            </a:pPr>
            <a:r>
              <a:rPr lang="en-US" sz="2400" dirty="0" smtClean="0">
                <a:solidFill>
                  <a:schemeClr val="accent5">
                    <a:lumMod val="50000"/>
                  </a:schemeClr>
                </a:solidFill>
              </a:rPr>
              <a:t>Virtual Guidedog with Max Voice Plus</a:t>
            </a:r>
          </a:p>
          <a:p>
            <a:pPr lvl="1">
              <a:buFont typeface="Arial" pitchFamily="-105" charset="0"/>
              <a:buChar char="•"/>
              <a:defRPr/>
            </a:pPr>
            <a:r>
              <a:rPr lang="en-US" sz="2400" dirty="0" smtClean="0">
                <a:solidFill>
                  <a:schemeClr val="accent5">
                    <a:lumMod val="50000"/>
                  </a:schemeClr>
                </a:solidFill>
              </a:rPr>
              <a:t>IBM AbilityLab Virtual Worlds Accessible User Interface</a:t>
            </a:r>
          </a:p>
          <a:p>
            <a:pPr marL="274320" lvl="1" indent="0">
              <a:buNone/>
              <a:defRPr/>
            </a:pPr>
            <a:endParaRPr lang="en-US" sz="2400" dirty="0" smtClean="0">
              <a:solidFill>
                <a:schemeClr val="accent5">
                  <a:lumMod val="50000"/>
                </a:schemeClr>
              </a:solidFill>
            </a:endParaRPr>
          </a:p>
          <a:p>
            <a:pPr>
              <a:buFont typeface="Arial" pitchFamily="-105" charset="0"/>
              <a:buChar char="•"/>
              <a:defRPr/>
            </a:pPr>
            <a:r>
              <a:rPr lang="en-US" sz="2800" dirty="0" smtClean="0">
                <a:solidFill>
                  <a:schemeClr val="accent5">
                    <a:lumMod val="50000"/>
                  </a:schemeClr>
                </a:solidFill>
              </a:rPr>
              <a:t>Problem of Dwindling Support  </a:t>
            </a:r>
            <a:endParaRPr lang="en-US" sz="2800" dirty="0">
              <a:solidFill>
                <a:schemeClr val="accent5">
                  <a:lumMod val="50000"/>
                </a:schemeClr>
              </a:solidFill>
            </a:endParaRPr>
          </a:p>
        </p:txBody>
      </p:sp>
    </p:spTree>
    <p:extLst>
      <p:ext uri="{BB962C8B-B14F-4D97-AF65-F5344CB8AC3E}">
        <p14:creationId xmlns:p14="http://schemas.microsoft.com/office/powerpoint/2010/main" val="264063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381000"/>
            <a:ext cx="8229600" cy="990600"/>
          </a:xfrm>
        </p:spPr>
        <p:txBody>
          <a:bodyPr>
            <a:normAutofit/>
          </a:bodyPr>
          <a:lstStyle/>
          <a:p>
            <a:pPr algn="ctr"/>
            <a:r>
              <a:rPr lang="en-US" altLang="en-US" sz="3600" dirty="0" smtClean="0">
                <a:ea typeface="ＭＳ Ｐゴシック" pitchFamily="34" charset="-128"/>
              </a:rPr>
              <a:t>Metadata as Alt Text in Second Life</a:t>
            </a:r>
          </a:p>
        </p:txBody>
      </p:sp>
      <p:sp>
        <p:nvSpPr>
          <p:cNvPr id="44034" name="Content Placeholder 2"/>
          <p:cNvSpPr>
            <a:spLocks noGrp="1"/>
          </p:cNvSpPr>
          <p:nvPr>
            <p:ph idx="1"/>
          </p:nvPr>
        </p:nvSpPr>
        <p:spPr/>
        <p:txBody>
          <a:bodyPr/>
          <a:lstStyle/>
          <a:p>
            <a:r>
              <a:rPr lang="en-US" altLang="en-US" dirty="0" smtClean="0">
                <a:solidFill>
                  <a:srgbClr val="303030"/>
                </a:solidFill>
                <a:ea typeface="ＭＳ Ｐゴシック" pitchFamily="34" charset="-128"/>
              </a:rPr>
              <a:t>Provision of Metadata for each object in-world</a:t>
            </a:r>
          </a:p>
          <a:p>
            <a:r>
              <a:rPr lang="en-US" altLang="en-US" dirty="0" smtClean="0">
                <a:solidFill>
                  <a:srgbClr val="303030"/>
                </a:solidFill>
                <a:ea typeface="ＭＳ Ｐゴシック" pitchFamily="34" charset="-128"/>
              </a:rPr>
              <a:t>For example </a:t>
            </a:r>
            <a:r>
              <a:rPr lang="ja-JP" altLang="en-US" dirty="0" smtClean="0">
                <a:solidFill>
                  <a:srgbClr val="303030"/>
                </a:solidFill>
                <a:ea typeface="ＭＳ Ｐゴシック" pitchFamily="34" charset="-128"/>
              </a:rPr>
              <a:t>“</a:t>
            </a:r>
            <a:r>
              <a:rPr lang="en-US" altLang="ja-JP" dirty="0" smtClean="0">
                <a:solidFill>
                  <a:srgbClr val="303030"/>
                </a:solidFill>
                <a:ea typeface="ＭＳ Ｐゴシック" pitchFamily="34" charset="-128"/>
              </a:rPr>
              <a:t>bicycle,</a:t>
            </a:r>
            <a:r>
              <a:rPr lang="ja-JP" altLang="en-US" dirty="0" smtClean="0">
                <a:solidFill>
                  <a:srgbClr val="303030"/>
                </a:solidFill>
                <a:ea typeface="ＭＳ Ｐゴシック" pitchFamily="34" charset="-128"/>
              </a:rPr>
              <a:t>”</a:t>
            </a:r>
            <a:r>
              <a:rPr lang="en-US" altLang="ja-JP" dirty="0" smtClean="0">
                <a:solidFill>
                  <a:srgbClr val="303030"/>
                </a:solidFill>
                <a:ea typeface="ＭＳ Ｐゴシック" pitchFamily="34" charset="-128"/>
              </a:rPr>
              <a:t> </a:t>
            </a:r>
            <a:r>
              <a:rPr lang="ja-JP" altLang="en-US" dirty="0" smtClean="0">
                <a:solidFill>
                  <a:srgbClr val="303030"/>
                </a:solidFill>
                <a:ea typeface="ＭＳ Ｐゴシック" pitchFamily="34" charset="-128"/>
              </a:rPr>
              <a:t>“</a:t>
            </a:r>
            <a:r>
              <a:rPr lang="en-US" altLang="ja-JP" dirty="0" smtClean="0">
                <a:solidFill>
                  <a:srgbClr val="303030"/>
                </a:solidFill>
                <a:ea typeface="ＭＳ Ｐゴシック" pitchFamily="34" charset="-128"/>
              </a:rPr>
              <a:t>chair,</a:t>
            </a:r>
            <a:r>
              <a:rPr lang="ja-JP" altLang="en-US" dirty="0" smtClean="0">
                <a:solidFill>
                  <a:srgbClr val="303030"/>
                </a:solidFill>
                <a:ea typeface="ＭＳ Ｐゴシック" pitchFamily="34" charset="-128"/>
              </a:rPr>
              <a:t>”</a:t>
            </a:r>
            <a:r>
              <a:rPr lang="en-US" altLang="ja-JP" dirty="0" smtClean="0">
                <a:solidFill>
                  <a:srgbClr val="303030"/>
                </a:solidFill>
                <a:ea typeface="ＭＳ Ｐゴシック" pitchFamily="34" charset="-128"/>
              </a:rPr>
              <a:t> </a:t>
            </a:r>
            <a:r>
              <a:rPr lang="ja-JP" altLang="en-US" dirty="0" smtClean="0">
                <a:solidFill>
                  <a:srgbClr val="303030"/>
                </a:solidFill>
                <a:ea typeface="ＭＳ Ｐゴシック" pitchFamily="34" charset="-128"/>
              </a:rPr>
              <a:t>“</a:t>
            </a:r>
            <a:r>
              <a:rPr lang="en-US" altLang="ja-JP" dirty="0" smtClean="0">
                <a:solidFill>
                  <a:srgbClr val="303030"/>
                </a:solidFill>
                <a:ea typeface="ＭＳ Ｐゴシック" pitchFamily="34" charset="-128"/>
              </a:rPr>
              <a:t>round cafe table</a:t>
            </a:r>
            <a:r>
              <a:rPr lang="ja-JP" altLang="en-US" dirty="0" smtClean="0">
                <a:solidFill>
                  <a:srgbClr val="303030"/>
                </a:solidFill>
                <a:ea typeface="ＭＳ Ｐゴシック" pitchFamily="34" charset="-128"/>
              </a:rPr>
              <a:t>”</a:t>
            </a:r>
            <a:endParaRPr lang="en-US" altLang="ja-JP" dirty="0" smtClean="0">
              <a:solidFill>
                <a:srgbClr val="303030"/>
              </a:solidFill>
              <a:ea typeface="ＭＳ Ｐゴシック" pitchFamily="34" charset="-128"/>
            </a:endParaRPr>
          </a:p>
          <a:p>
            <a:pPr>
              <a:buFont typeface="Arial" pitchFamily="34" charset="0"/>
              <a:buNone/>
            </a:pPr>
            <a:endParaRPr lang="en-US" altLang="en-US" dirty="0" smtClean="0">
              <a:ea typeface="ＭＳ Ｐゴシック" pitchFamily="34" charset="-128"/>
            </a:endParaRPr>
          </a:p>
        </p:txBody>
      </p:sp>
      <p:pic>
        <p:nvPicPr>
          <p:cNvPr id="44036" name="Picture 4" descr="p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3675" y="3200400"/>
            <a:ext cx="3438525"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electroniccampus.org/school_logos/GACollege411/Georgia_Institute_of_Technology/Georgia_Institute_of_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01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381000"/>
            <a:ext cx="8229600" cy="990600"/>
          </a:xfrm>
        </p:spPr>
        <p:txBody>
          <a:bodyPr>
            <a:normAutofit/>
          </a:bodyPr>
          <a:lstStyle/>
          <a:p>
            <a:pPr algn="ctr"/>
            <a:r>
              <a:rPr lang="en-US" altLang="en-US" sz="3600" dirty="0" smtClean="0">
                <a:ea typeface="ＭＳ Ｐゴシック" pitchFamily="34" charset="-128"/>
              </a:rPr>
              <a:t>Accessibility for Low Vision Users</a:t>
            </a:r>
          </a:p>
        </p:txBody>
      </p:sp>
      <p:pic>
        <p:nvPicPr>
          <p:cNvPr id="47106" name="Content Placeholder 4" descr="Snapshot_006.png"/>
          <p:cNvPicPr>
            <a:picLocks noGrp="1" noChangeAspect="1"/>
          </p:cNvPicPr>
          <p:nvPr>
            <p:ph idx="1"/>
          </p:nvPr>
        </p:nvPicPr>
        <p:blipFill>
          <a:blip r:embed="rId2">
            <a:extLst>
              <a:ext uri="{28A0092B-C50C-407E-A947-70E740481C1C}">
                <a14:useLocalDpi xmlns:a14="http://schemas.microsoft.com/office/drawing/2010/main" val="0"/>
              </a:ext>
            </a:extLst>
          </a:blip>
          <a:srcRect l="-73003" r="-73003"/>
          <a:stretch>
            <a:fillRect/>
          </a:stretch>
        </p:blipFill>
        <p:spPr>
          <a:xfrm>
            <a:off x="-1066800" y="1641231"/>
            <a:ext cx="7391400" cy="4065588"/>
          </a:xfrm>
        </p:spPr>
      </p:pic>
      <p:pic>
        <p:nvPicPr>
          <p:cNvPr id="47108" name="Picture 5" descr="Snapshot_007.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11569"/>
            <a:ext cx="3657600" cy="402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electroniccampus.org/school_logos/GACollege411/Georgia_Institute_of_Technology/Georgia_Institute_of_Technolo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393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381000"/>
            <a:ext cx="8229600" cy="990600"/>
          </a:xfrm>
        </p:spPr>
        <p:txBody>
          <a:bodyPr>
            <a:normAutofit/>
          </a:bodyPr>
          <a:lstStyle/>
          <a:p>
            <a:pPr algn="ctr"/>
            <a:r>
              <a:rPr lang="en-US" altLang="en-US" sz="3600" dirty="0" smtClean="0">
                <a:ea typeface="ＭＳ Ｐゴシック" pitchFamily="34" charset="-128"/>
              </a:rPr>
              <a:t>Second Life Text Options</a:t>
            </a:r>
          </a:p>
        </p:txBody>
      </p:sp>
      <p:pic>
        <p:nvPicPr>
          <p:cNvPr id="48130" name="Content Placeholder 4" descr="Font_size.jpg"/>
          <p:cNvPicPr>
            <a:picLocks noGrp="1" noChangeAspect="1"/>
          </p:cNvPicPr>
          <p:nvPr>
            <p:ph idx="1"/>
          </p:nvPr>
        </p:nvPicPr>
        <p:blipFill>
          <a:blip r:embed="rId2">
            <a:extLst>
              <a:ext uri="{28A0092B-C50C-407E-A947-70E740481C1C}">
                <a14:useLocalDpi xmlns:a14="http://schemas.microsoft.com/office/drawing/2010/main" val="0"/>
              </a:ext>
            </a:extLst>
          </a:blip>
          <a:srcRect l="-14484" r="-14484"/>
          <a:stretch>
            <a:fillRect/>
          </a:stretch>
        </p:blipFill>
        <p:spPr>
          <a:xfrm>
            <a:off x="685800" y="1524000"/>
            <a:ext cx="7696200" cy="4232275"/>
          </a:xfrm>
        </p:spPr>
      </p:pic>
      <p:pic>
        <p:nvPicPr>
          <p:cNvPr id="5" name="Picture 4" descr="http://www.electroniccampus.org/school_logos/GACollege411/Georgia_Institute_of_Technology/Georgia_Institute_of_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842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57200" y="381000"/>
            <a:ext cx="8229600" cy="990600"/>
          </a:xfrm>
        </p:spPr>
        <p:txBody>
          <a:bodyPr>
            <a:normAutofit/>
          </a:bodyPr>
          <a:lstStyle/>
          <a:p>
            <a:pPr algn="ctr"/>
            <a:r>
              <a:rPr lang="en-US" altLang="en-US" sz="3600" dirty="0" smtClean="0">
                <a:ea typeface="ＭＳ Ｐゴシック" pitchFamily="34" charset="-128"/>
              </a:rPr>
              <a:t>Second Life UI Options</a:t>
            </a:r>
          </a:p>
        </p:txBody>
      </p:sp>
      <p:pic>
        <p:nvPicPr>
          <p:cNvPr id="49154" name="Content Placeholder 4" descr="UIsize.jpg"/>
          <p:cNvPicPr>
            <a:picLocks noGrp="1" noChangeAspect="1"/>
          </p:cNvPicPr>
          <p:nvPr>
            <p:ph idx="1"/>
          </p:nvPr>
        </p:nvPicPr>
        <p:blipFill>
          <a:blip r:embed="rId2">
            <a:extLst>
              <a:ext uri="{28A0092B-C50C-407E-A947-70E740481C1C}">
                <a14:useLocalDpi xmlns:a14="http://schemas.microsoft.com/office/drawing/2010/main" val="0"/>
              </a:ext>
            </a:extLst>
          </a:blip>
          <a:srcRect l="-14484" r="-14484"/>
          <a:stretch>
            <a:fillRect/>
          </a:stretch>
        </p:blipFill>
        <p:spPr>
          <a:xfrm>
            <a:off x="762000" y="1524000"/>
            <a:ext cx="7620000" cy="4191000"/>
          </a:xfrm>
        </p:spPr>
      </p:pic>
      <p:pic>
        <p:nvPicPr>
          <p:cNvPr id="5" name="Picture 4" descr="http://www.electroniccampus.org/school_logos/GACollege411/Georgia_Institute_of_Technology/Georgia_Institute_of_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452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381000"/>
            <a:ext cx="8229600" cy="990600"/>
          </a:xfrm>
        </p:spPr>
        <p:txBody>
          <a:bodyPr>
            <a:normAutofit/>
          </a:bodyPr>
          <a:lstStyle/>
          <a:p>
            <a:pPr algn="ctr"/>
            <a:r>
              <a:rPr lang="en-US" altLang="en-US" sz="3600" dirty="0" smtClean="0">
                <a:ea typeface="ＭＳ Ｐゴシック" pitchFamily="34" charset="-128"/>
              </a:rPr>
              <a:t>Deaf and Hard of Hearing</a:t>
            </a:r>
          </a:p>
        </p:txBody>
      </p:sp>
      <p:sp>
        <p:nvSpPr>
          <p:cNvPr id="56323" name="Content Placeholder 2"/>
          <p:cNvSpPr>
            <a:spLocks noGrp="1"/>
          </p:cNvSpPr>
          <p:nvPr>
            <p:ph idx="1"/>
          </p:nvPr>
        </p:nvSpPr>
        <p:spPr/>
        <p:txBody>
          <a:bodyPr/>
          <a:lstStyle/>
          <a:p>
            <a:pPr>
              <a:buFont typeface="Arial" pitchFamily="-105" charset="0"/>
              <a:buChar char="•"/>
              <a:defRPr/>
            </a:pPr>
            <a:r>
              <a:rPr lang="en-US" dirty="0" smtClean="0">
                <a:solidFill>
                  <a:schemeClr val="accent5">
                    <a:lumMod val="50000"/>
                  </a:schemeClr>
                </a:solidFill>
              </a:rPr>
              <a:t>In general, Second Life has been relatively useful to students with deafness/hard of hearing because of frequent use of text chat</a:t>
            </a:r>
          </a:p>
          <a:p>
            <a:pPr marL="0" indent="0">
              <a:buNone/>
              <a:defRPr/>
            </a:pPr>
            <a:endParaRPr lang="en-US" dirty="0" smtClean="0">
              <a:solidFill>
                <a:schemeClr val="accent5">
                  <a:lumMod val="50000"/>
                </a:schemeClr>
              </a:solidFill>
            </a:endParaRPr>
          </a:p>
          <a:p>
            <a:pPr>
              <a:buFont typeface="Arial" pitchFamily="-105" charset="0"/>
              <a:buChar char="•"/>
              <a:defRPr/>
            </a:pPr>
            <a:r>
              <a:rPr lang="en-US" dirty="0" smtClean="0">
                <a:solidFill>
                  <a:schemeClr val="accent5">
                    <a:lumMod val="50000"/>
                  </a:schemeClr>
                </a:solidFill>
              </a:rPr>
              <a:t>Microphones add potential problems</a:t>
            </a:r>
          </a:p>
          <a:p>
            <a:pPr lvl="1">
              <a:buFont typeface="Arial" pitchFamily="-105" charset="0"/>
              <a:buChar char="–"/>
              <a:defRPr/>
            </a:pPr>
            <a:r>
              <a:rPr lang="en-US" dirty="0" smtClean="0">
                <a:solidFill>
                  <a:schemeClr val="accent5">
                    <a:lumMod val="50000"/>
                  </a:schemeClr>
                </a:solidFill>
              </a:rPr>
              <a:t>No access to voice-only interactions</a:t>
            </a:r>
          </a:p>
          <a:p>
            <a:pPr lvl="1">
              <a:buFont typeface="Arial" pitchFamily="-105" charset="0"/>
              <a:buChar char="–"/>
              <a:defRPr/>
            </a:pPr>
            <a:r>
              <a:rPr lang="en-US" dirty="0" smtClean="0">
                <a:solidFill>
                  <a:schemeClr val="accent5">
                    <a:lumMod val="50000"/>
                  </a:schemeClr>
                </a:solidFill>
              </a:rPr>
              <a:t>Need to self-identify as deaf</a:t>
            </a:r>
          </a:p>
          <a:p>
            <a:pPr lvl="1">
              <a:buFont typeface="Arial" pitchFamily="-105" charset="0"/>
              <a:buChar char="–"/>
              <a:defRPr/>
            </a:pPr>
            <a:r>
              <a:rPr lang="en-US" dirty="0" smtClean="0">
                <a:solidFill>
                  <a:schemeClr val="accent5">
                    <a:lumMod val="50000"/>
                  </a:schemeClr>
                </a:solidFill>
              </a:rPr>
              <a:t>Second Life built-in voice recording can be problem for events</a:t>
            </a:r>
          </a:p>
        </p:txBody>
      </p:sp>
      <p:pic>
        <p:nvPicPr>
          <p:cNvPr id="5" name="Picture 4" descr="http://www.electroniccampus.org/school_logos/GACollege411/Georgia_Institute_of_Technology/Georgia_Institute_of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822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457200" y="381000"/>
            <a:ext cx="8229600" cy="990600"/>
          </a:xfrm>
        </p:spPr>
        <p:txBody>
          <a:bodyPr>
            <a:normAutofit/>
          </a:bodyPr>
          <a:lstStyle/>
          <a:p>
            <a:pPr algn="ctr"/>
            <a:r>
              <a:rPr lang="en-US" altLang="en-US" sz="3600" dirty="0" smtClean="0">
                <a:ea typeface="ＭＳ Ｐゴシック" pitchFamily="34" charset="-128"/>
              </a:rPr>
              <a:t>Deaf and Hard of Hearing</a:t>
            </a:r>
          </a:p>
        </p:txBody>
      </p:sp>
      <p:sp>
        <p:nvSpPr>
          <p:cNvPr id="51202" name="Content Placeholder 2"/>
          <p:cNvSpPr>
            <a:spLocks noGrp="1"/>
          </p:cNvSpPr>
          <p:nvPr>
            <p:ph idx="1"/>
          </p:nvPr>
        </p:nvSpPr>
        <p:spPr/>
        <p:txBody>
          <a:bodyPr>
            <a:normAutofit/>
          </a:bodyPr>
          <a:lstStyle/>
          <a:p>
            <a:r>
              <a:rPr lang="en-US" altLang="en-US" dirty="0" smtClean="0">
                <a:solidFill>
                  <a:srgbClr val="303030"/>
                </a:solidFill>
                <a:ea typeface="ＭＳ Ｐゴシック" pitchFamily="34" charset="-128"/>
              </a:rPr>
              <a:t>Those who use sign language as a first language may face barriers to access similar to those with difficulty reading caused by slower written language skills.</a:t>
            </a:r>
          </a:p>
          <a:p>
            <a:pPr marL="0" indent="0">
              <a:buNone/>
            </a:pPr>
            <a:endParaRPr lang="en-US" altLang="en-US" dirty="0" smtClean="0">
              <a:solidFill>
                <a:srgbClr val="303030"/>
              </a:solidFill>
              <a:ea typeface="ＭＳ Ｐゴシック" pitchFamily="34" charset="-128"/>
            </a:endParaRPr>
          </a:p>
          <a:p>
            <a:r>
              <a:rPr lang="en-US" altLang="en-US" dirty="0" smtClean="0">
                <a:solidFill>
                  <a:srgbClr val="303030"/>
                </a:solidFill>
                <a:ea typeface="ＭＳ Ｐゴシック" pitchFamily="34" charset="-128"/>
              </a:rPr>
              <a:t>In effect, these individuals are forced to use a </a:t>
            </a:r>
            <a:r>
              <a:rPr lang="ja-JP" altLang="en-US" dirty="0" smtClean="0">
                <a:solidFill>
                  <a:srgbClr val="303030"/>
                </a:solidFill>
                <a:ea typeface="ＭＳ Ｐゴシック" pitchFamily="34" charset="-128"/>
              </a:rPr>
              <a:t>“</a:t>
            </a:r>
            <a:r>
              <a:rPr lang="en-US" altLang="ja-JP" dirty="0" smtClean="0">
                <a:solidFill>
                  <a:srgbClr val="303030"/>
                </a:solidFill>
                <a:ea typeface="ＭＳ Ｐゴシック" pitchFamily="34" charset="-128"/>
              </a:rPr>
              <a:t>second language</a:t>
            </a:r>
            <a:r>
              <a:rPr lang="ja-JP" altLang="en-US" dirty="0" smtClean="0">
                <a:solidFill>
                  <a:srgbClr val="303030"/>
                </a:solidFill>
                <a:ea typeface="ＭＳ Ｐゴシック" pitchFamily="34" charset="-128"/>
              </a:rPr>
              <a:t>”</a:t>
            </a:r>
            <a:r>
              <a:rPr lang="en-US" altLang="ja-JP" dirty="0" smtClean="0">
                <a:solidFill>
                  <a:srgbClr val="303030"/>
                </a:solidFill>
                <a:ea typeface="ＭＳ Ｐゴシック" pitchFamily="34" charset="-128"/>
              </a:rPr>
              <a:t> to communicate since American Sign Language is not supported by Second Life. </a:t>
            </a:r>
          </a:p>
          <a:p>
            <a:pPr marL="0" indent="0">
              <a:buNone/>
            </a:pPr>
            <a:endParaRPr lang="en-US" altLang="ja-JP" dirty="0" smtClean="0">
              <a:solidFill>
                <a:srgbClr val="303030"/>
              </a:solidFill>
              <a:ea typeface="ＭＳ Ｐゴシック" pitchFamily="34" charset="-128"/>
            </a:endParaRPr>
          </a:p>
          <a:p>
            <a:r>
              <a:rPr lang="en-US" altLang="en-US" dirty="0" smtClean="0">
                <a:solidFill>
                  <a:srgbClr val="303030"/>
                </a:solidFill>
                <a:ea typeface="ＭＳ Ｐゴシック" pitchFamily="34" charset="-128"/>
              </a:rPr>
              <a:t>These users often report a </a:t>
            </a:r>
            <a:r>
              <a:rPr lang="ja-JP" altLang="en-US" dirty="0" smtClean="0">
                <a:solidFill>
                  <a:srgbClr val="303030"/>
                </a:solidFill>
                <a:ea typeface="ＭＳ Ｐゴシック" pitchFamily="34" charset="-128"/>
              </a:rPr>
              <a:t>“</a:t>
            </a:r>
            <a:r>
              <a:rPr lang="en-US" altLang="ja-JP" dirty="0" smtClean="0">
                <a:solidFill>
                  <a:srgbClr val="303030"/>
                </a:solidFill>
                <a:ea typeface="ＭＳ Ｐゴシック" pitchFamily="34" charset="-128"/>
              </a:rPr>
              <a:t>lag</a:t>
            </a:r>
            <a:r>
              <a:rPr lang="ja-JP" altLang="en-US" dirty="0" smtClean="0">
                <a:solidFill>
                  <a:srgbClr val="303030"/>
                </a:solidFill>
                <a:ea typeface="ＭＳ Ｐゴシック" pitchFamily="34" charset="-128"/>
              </a:rPr>
              <a:t>”</a:t>
            </a:r>
            <a:r>
              <a:rPr lang="en-US" altLang="ja-JP" dirty="0" smtClean="0">
                <a:solidFill>
                  <a:srgbClr val="303030"/>
                </a:solidFill>
                <a:ea typeface="ＭＳ Ｐゴシック" pitchFamily="34" charset="-128"/>
              </a:rPr>
              <a:t> in textual communication, but few claim it is an insurmountable barrier. </a:t>
            </a:r>
            <a:endParaRPr lang="en-US" altLang="en-US" dirty="0" smtClean="0">
              <a:solidFill>
                <a:srgbClr val="303030"/>
              </a:solidFill>
              <a:ea typeface="ＭＳ Ｐゴシック" pitchFamily="34" charset="-128"/>
            </a:endParaRPr>
          </a:p>
        </p:txBody>
      </p:sp>
      <p:pic>
        <p:nvPicPr>
          <p:cNvPr id="5" name="Picture 4" descr="http://www.electroniccampus.org/school_logos/GACollege411/Georgia_Institute_of_Technology/Georgia_Institute_of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44957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Disability Statistics</a:t>
            </a:r>
            <a:endParaRPr lang="en-US" sz="3600" dirty="0"/>
          </a:p>
        </p:txBody>
      </p:sp>
      <p:sp>
        <p:nvSpPr>
          <p:cNvPr id="3" name="Subtitle 2"/>
          <p:cNvSpPr>
            <a:spLocks noGrp="1"/>
          </p:cNvSpPr>
          <p:nvPr>
            <p:ph idx="1"/>
          </p:nvPr>
        </p:nvSpPr>
        <p:spPr>
          <a:xfrm>
            <a:off x="457200" y="1600200"/>
            <a:ext cx="8229600" cy="4191000"/>
          </a:xfrm>
        </p:spPr>
        <p:txBody>
          <a:bodyPr>
            <a:normAutofit/>
          </a:bodyPr>
          <a:lstStyle/>
          <a:p>
            <a:pPr marL="0" indent="0">
              <a:buNone/>
            </a:pPr>
            <a:r>
              <a:rPr lang="en-US" b="1" dirty="0" smtClean="0"/>
              <a:t>11% of Postsecondary Students Have a Disability</a:t>
            </a:r>
          </a:p>
          <a:p>
            <a:pPr marL="0" indent="0">
              <a:buNone/>
            </a:pPr>
            <a:endParaRPr lang="en-US" dirty="0" smtClean="0"/>
          </a:p>
        </p:txBody>
      </p:sp>
      <p:pic>
        <p:nvPicPr>
          <p:cNvPr id="1028" name="Picture 4" descr="http://www.electroniccampus.org/school_logos/GACollege411/Georgia_Institute_of_Technology/Georgia_Institute_of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487221132"/>
              </p:ext>
            </p:extLst>
          </p:nvPr>
        </p:nvGraphicFramePr>
        <p:xfrm>
          <a:off x="1257300" y="2209800"/>
          <a:ext cx="6781800" cy="323088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142240">
                <a:tc>
                  <a:txBody>
                    <a:bodyPr/>
                    <a:lstStyle/>
                    <a:p>
                      <a:r>
                        <a:rPr lang="en-US" dirty="0" smtClean="0"/>
                        <a:t>Disability Type</a:t>
                      </a:r>
                      <a:endParaRPr lang="en-US" dirty="0"/>
                    </a:p>
                  </a:txBody>
                  <a:tcPr/>
                </a:tc>
                <a:tc>
                  <a:txBody>
                    <a:bodyPr/>
                    <a:lstStyle/>
                    <a:p>
                      <a:r>
                        <a:rPr lang="en-US" dirty="0" smtClean="0"/>
                        <a:t>Distribution</a:t>
                      </a:r>
                      <a:endParaRPr lang="en-US" dirty="0"/>
                    </a:p>
                  </a:txBody>
                  <a:tcPr/>
                </a:tc>
                <a:extLst>
                  <a:ext uri="{0D108BD9-81ED-4DB2-BD59-A6C34878D82A}">
                    <a16:rowId xmlns:a16="http://schemas.microsoft.com/office/drawing/2014/main" val="10000"/>
                  </a:ext>
                </a:extLst>
              </a:tr>
              <a:tr h="370840">
                <a:tc>
                  <a:txBody>
                    <a:bodyPr/>
                    <a:lstStyle/>
                    <a:p>
                      <a:r>
                        <a:rPr lang="en-US" dirty="0" smtClean="0"/>
                        <a:t>Specific</a:t>
                      </a:r>
                      <a:r>
                        <a:rPr lang="en-US" baseline="0" dirty="0" smtClean="0"/>
                        <a:t> Learning Disabilities</a:t>
                      </a:r>
                      <a:endParaRPr lang="en-US" dirty="0"/>
                    </a:p>
                  </a:txBody>
                  <a:tcPr/>
                </a:tc>
                <a:tc>
                  <a:txBody>
                    <a:bodyPr/>
                    <a:lstStyle/>
                    <a:p>
                      <a:r>
                        <a:rPr lang="en-US" dirty="0" smtClean="0"/>
                        <a:t>31%</a:t>
                      </a:r>
                      <a:endParaRPr lang="en-US" dirty="0"/>
                    </a:p>
                  </a:txBody>
                  <a:tcPr/>
                </a:tc>
                <a:extLst>
                  <a:ext uri="{0D108BD9-81ED-4DB2-BD59-A6C34878D82A}">
                    <a16:rowId xmlns:a16="http://schemas.microsoft.com/office/drawing/2014/main" val="10001"/>
                  </a:ext>
                </a:extLst>
              </a:tr>
              <a:tr h="370840">
                <a:tc>
                  <a:txBody>
                    <a:bodyPr/>
                    <a:lstStyle/>
                    <a:p>
                      <a:r>
                        <a:rPr lang="en-US" dirty="0" smtClean="0"/>
                        <a:t>ADD</a:t>
                      </a:r>
                      <a:r>
                        <a:rPr lang="en-US" baseline="0" dirty="0" smtClean="0"/>
                        <a:t> or ADHD</a:t>
                      </a:r>
                      <a:endParaRPr lang="en-US" dirty="0"/>
                    </a:p>
                  </a:txBody>
                  <a:tcPr/>
                </a:tc>
                <a:tc>
                  <a:txBody>
                    <a:bodyPr/>
                    <a:lstStyle/>
                    <a:p>
                      <a:r>
                        <a:rPr lang="en-US" dirty="0" smtClean="0"/>
                        <a:t>18%</a:t>
                      </a:r>
                      <a:endParaRPr lang="en-US" dirty="0"/>
                    </a:p>
                  </a:txBody>
                  <a:tcPr/>
                </a:tc>
                <a:extLst>
                  <a:ext uri="{0D108BD9-81ED-4DB2-BD59-A6C34878D82A}">
                    <a16:rowId xmlns:a16="http://schemas.microsoft.com/office/drawing/2014/main" val="10002"/>
                  </a:ext>
                </a:extLst>
              </a:tr>
              <a:tr h="370840">
                <a:tc>
                  <a:txBody>
                    <a:bodyPr/>
                    <a:lstStyle/>
                    <a:p>
                      <a:r>
                        <a:rPr lang="en-US" dirty="0" smtClean="0"/>
                        <a:t>Mental</a:t>
                      </a:r>
                      <a:r>
                        <a:rPr lang="en-US" baseline="0" dirty="0" smtClean="0"/>
                        <a:t> Illness or Psychological/Psychiatric Condition</a:t>
                      </a:r>
                      <a:endParaRPr lang="en-US" dirty="0"/>
                    </a:p>
                  </a:txBody>
                  <a:tcPr/>
                </a:tc>
                <a:tc>
                  <a:txBody>
                    <a:bodyPr/>
                    <a:lstStyle/>
                    <a:p>
                      <a:r>
                        <a:rPr lang="en-US" dirty="0" smtClean="0"/>
                        <a:t>15%</a:t>
                      </a:r>
                      <a:endParaRPr lang="en-US" dirty="0"/>
                    </a:p>
                  </a:txBody>
                  <a:tcPr/>
                </a:tc>
                <a:extLst>
                  <a:ext uri="{0D108BD9-81ED-4DB2-BD59-A6C34878D82A}">
                    <a16:rowId xmlns:a16="http://schemas.microsoft.com/office/drawing/2014/main" val="10003"/>
                  </a:ext>
                </a:extLst>
              </a:tr>
              <a:tr h="370840">
                <a:tc>
                  <a:txBody>
                    <a:bodyPr/>
                    <a:lstStyle/>
                    <a:p>
                      <a:r>
                        <a:rPr lang="en-US" dirty="0" smtClean="0"/>
                        <a:t>Health Impairment/(Chronic)</a:t>
                      </a:r>
                      <a:r>
                        <a:rPr lang="en-US" baseline="0" dirty="0" smtClean="0"/>
                        <a:t> Condition</a:t>
                      </a:r>
                      <a:endParaRPr lang="en-US" dirty="0"/>
                    </a:p>
                  </a:txBody>
                  <a:tcPr/>
                </a:tc>
                <a:tc>
                  <a:txBody>
                    <a:bodyPr/>
                    <a:lstStyle/>
                    <a:p>
                      <a:r>
                        <a:rPr lang="en-US" dirty="0" smtClean="0"/>
                        <a:t>11%</a:t>
                      </a:r>
                      <a:endParaRPr lang="en-US" dirty="0"/>
                    </a:p>
                  </a:txBody>
                  <a:tcPr/>
                </a:tc>
                <a:extLst>
                  <a:ext uri="{0D108BD9-81ED-4DB2-BD59-A6C34878D82A}">
                    <a16:rowId xmlns:a16="http://schemas.microsoft.com/office/drawing/2014/main" val="10004"/>
                  </a:ext>
                </a:extLst>
              </a:tr>
              <a:tr h="370840">
                <a:tc>
                  <a:txBody>
                    <a:bodyPr/>
                    <a:lstStyle/>
                    <a:p>
                      <a:r>
                        <a:rPr lang="en-US" dirty="0" smtClean="0"/>
                        <a:t>Mobility Limitation/Orthopedic</a:t>
                      </a:r>
                      <a:r>
                        <a:rPr lang="en-US" baseline="0" dirty="0" smtClean="0"/>
                        <a:t> Impairment</a:t>
                      </a:r>
                      <a:endParaRPr lang="en-US" dirty="0"/>
                    </a:p>
                  </a:txBody>
                  <a:tcPr/>
                </a:tc>
                <a:tc>
                  <a:txBody>
                    <a:bodyPr/>
                    <a:lstStyle/>
                    <a:p>
                      <a:r>
                        <a:rPr lang="en-US" dirty="0" smtClean="0"/>
                        <a:t>7%</a:t>
                      </a:r>
                      <a:endParaRPr lang="en-US" dirty="0"/>
                    </a:p>
                  </a:txBody>
                  <a:tcPr/>
                </a:tc>
                <a:extLst>
                  <a:ext uri="{0D108BD9-81ED-4DB2-BD59-A6C34878D82A}">
                    <a16:rowId xmlns:a16="http://schemas.microsoft.com/office/drawing/2014/main" val="10005"/>
                  </a:ext>
                </a:extLst>
              </a:tr>
              <a:tr h="370840">
                <a:tc>
                  <a:txBody>
                    <a:bodyPr/>
                    <a:lstStyle/>
                    <a:p>
                      <a:r>
                        <a:rPr lang="en-US" dirty="0" smtClean="0"/>
                        <a:t>Difficulty</a:t>
                      </a:r>
                      <a:r>
                        <a:rPr lang="en-US" baseline="0" dirty="0" smtClean="0"/>
                        <a:t> Hearing</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10006"/>
                  </a:ext>
                </a:extLst>
              </a:tr>
              <a:tr h="370840">
                <a:tc>
                  <a:txBody>
                    <a:bodyPr/>
                    <a:lstStyle/>
                    <a:p>
                      <a:r>
                        <a:rPr lang="en-US" dirty="0" smtClean="0"/>
                        <a:t>Difficulty</a:t>
                      </a:r>
                      <a:r>
                        <a:rPr lang="en-US" baseline="0" dirty="0" smtClean="0"/>
                        <a:t> Seeing</a:t>
                      </a:r>
                      <a:endParaRPr lang="en-US" dirty="0"/>
                    </a:p>
                  </a:txBody>
                  <a:tcPr/>
                </a:tc>
                <a:tc>
                  <a:txBody>
                    <a:bodyPr/>
                    <a:lstStyle/>
                    <a:p>
                      <a:r>
                        <a:rPr lang="en-US" dirty="0" smtClean="0"/>
                        <a:t>3%</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279473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sz="3600" dirty="0" smtClean="0"/>
              <a:t>Second Life usage study</a:t>
            </a:r>
            <a:endParaRPr lang="en-US" sz="3600" dirty="0"/>
          </a:p>
        </p:txBody>
      </p:sp>
      <p:sp>
        <p:nvSpPr>
          <p:cNvPr id="5" name="Subtitle 4"/>
          <p:cNvSpPr>
            <a:spLocks noGrp="1"/>
          </p:cNvSpPr>
          <p:nvPr>
            <p:ph type="subTitle" idx="1"/>
          </p:nvPr>
        </p:nvSpPr>
        <p:spPr/>
        <p:txBody>
          <a:bodyPr/>
          <a:lstStyle/>
          <a:p>
            <a:r>
              <a:rPr lang="en-US" dirty="0" smtClean="0"/>
              <a:t>Findings from a Qualitative Study of Second Life Usage in </a:t>
            </a:r>
            <a:r>
              <a:rPr lang="en-US" dirty="0" err="1" smtClean="0"/>
              <a:t>BreakThru</a:t>
            </a:r>
            <a:endParaRPr lang="en-US" dirty="0"/>
          </a:p>
        </p:txBody>
      </p:sp>
      <p:pic>
        <p:nvPicPr>
          <p:cNvPr id="6" name="Picture 4" descr="http://www.electroniccampus.org/school_logos/GACollege411/Georgia_Institute_of_Technology/Georgia_Institute_of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480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Second Life Study</a:t>
            </a:r>
            <a:endParaRPr lang="en-US" sz="3600" dirty="0"/>
          </a:p>
        </p:txBody>
      </p:sp>
      <p:sp>
        <p:nvSpPr>
          <p:cNvPr id="3" name="Content Placeholder 2"/>
          <p:cNvSpPr>
            <a:spLocks noGrp="1"/>
          </p:cNvSpPr>
          <p:nvPr>
            <p:ph idx="1"/>
          </p:nvPr>
        </p:nvSpPr>
        <p:spPr/>
        <p:txBody>
          <a:bodyPr/>
          <a:lstStyle/>
          <a:p>
            <a:r>
              <a:rPr lang="en-US" dirty="0" smtClean="0">
                <a:solidFill>
                  <a:schemeClr val="tx1"/>
                </a:solidFill>
              </a:rPr>
              <a:t>Interview-Based Qualitative Study with Content Analysis (Miles, 1994)</a:t>
            </a:r>
          </a:p>
          <a:p>
            <a:pPr marL="0" indent="0">
              <a:buNone/>
            </a:pPr>
            <a:endParaRPr lang="en-US" dirty="0" smtClean="0">
              <a:solidFill>
                <a:schemeClr val="tx1"/>
              </a:solidFill>
            </a:endParaRPr>
          </a:p>
          <a:p>
            <a:r>
              <a:rPr lang="en-US" dirty="0" smtClean="0">
                <a:solidFill>
                  <a:schemeClr val="tx1"/>
                </a:solidFill>
              </a:rPr>
              <a:t>Participant Classification (N=16) into Four Categories</a:t>
            </a:r>
          </a:p>
          <a:p>
            <a:pPr lvl="1">
              <a:buFont typeface="Arial" panose="020B0604020202020204" pitchFamily="34" charset="0"/>
              <a:buChar char="•"/>
            </a:pPr>
            <a:r>
              <a:rPr lang="en-US" dirty="0" smtClean="0"/>
              <a:t>SL +	Used SL twice during last two semesters</a:t>
            </a:r>
          </a:p>
          <a:p>
            <a:pPr lvl="1">
              <a:buFont typeface="Arial" panose="020B0604020202020204" pitchFamily="34" charset="0"/>
              <a:buChar char="•"/>
            </a:pPr>
            <a:r>
              <a:rPr lang="en-US" dirty="0" smtClean="0">
                <a:solidFill>
                  <a:schemeClr val="tx1"/>
                </a:solidFill>
              </a:rPr>
              <a:t>SL -		Used SL at least once; discontinued use </a:t>
            </a:r>
          </a:p>
          <a:p>
            <a:pPr lvl="1">
              <a:buFont typeface="Arial" panose="020B0604020202020204" pitchFamily="34" charset="0"/>
              <a:buChar char="•"/>
            </a:pPr>
            <a:r>
              <a:rPr lang="en-US" dirty="0" smtClean="0"/>
              <a:t>SL +/-	Trained in SL; never used it for mentoring</a:t>
            </a:r>
          </a:p>
          <a:p>
            <a:pPr lvl="1">
              <a:buFont typeface="Arial" panose="020B0604020202020204" pitchFamily="34" charset="0"/>
              <a:buChar char="•"/>
            </a:pPr>
            <a:r>
              <a:rPr lang="en-US" dirty="0" smtClean="0">
                <a:solidFill>
                  <a:schemeClr val="tx1"/>
                </a:solidFill>
              </a:rPr>
              <a:t>SL -/- 	Never trained in SL and never used SL</a:t>
            </a:r>
            <a:endParaRPr lang="en-US" dirty="0">
              <a:solidFill>
                <a:schemeClr val="tx1"/>
              </a:solidFill>
            </a:endParaRPr>
          </a:p>
        </p:txBody>
      </p:sp>
      <p:pic>
        <p:nvPicPr>
          <p:cNvPr id="5" name="Picture 4" descr="http://www.electroniccampus.org/school_logos/GACollege411/Georgia_Institute_of_Technology/Georgia_Institute_of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9112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Decision Tree for Protocols</a:t>
            </a:r>
            <a:endParaRPr lang="en-US" sz="3600" dirty="0"/>
          </a:p>
        </p:txBody>
      </p:sp>
      <p:pic>
        <p:nvPicPr>
          <p:cNvPr id="6" name="Content Placeholder 5" descr="Macintosh HD:Users:secoffey:Desktop:SL Flow Chart.pdf"/>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447800"/>
            <a:ext cx="6674909" cy="4983163"/>
          </a:xfrm>
          <a:prstGeom prst="rect">
            <a:avLst/>
          </a:prstGeom>
          <a:noFill/>
          <a:ln>
            <a:noFill/>
          </a:ln>
        </p:spPr>
      </p:pic>
    </p:spTree>
    <p:extLst>
      <p:ext uri="{BB962C8B-B14F-4D97-AF65-F5344CB8AC3E}">
        <p14:creationId xmlns:p14="http://schemas.microsoft.com/office/powerpoint/2010/main" val="2215544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SL + Participants: Key Findings</a:t>
            </a:r>
            <a:endParaRPr lang="en-US" sz="3600" dirty="0"/>
          </a:p>
        </p:txBody>
      </p:sp>
      <p:sp>
        <p:nvSpPr>
          <p:cNvPr id="3" name="Content Placeholder 2"/>
          <p:cNvSpPr>
            <a:spLocks noGrp="1"/>
          </p:cNvSpPr>
          <p:nvPr>
            <p:ph idx="1"/>
          </p:nvPr>
        </p:nvSpPr>
        <p:spPr/>
        <p:txBody>
          <a:bodyPr>
            <a:normAutofit lnSpcReduction="10000"/>
          </a:bodyPr>
          <a:lstStyle/>
          <a:p>
            <a:r>
              <a:rPr lang="en-US" sz="2200" dirty="0">
                <a:solidFill>
                  <a:schemeClr val="tx1"/>
                </a:solidFill>
              </a:rPr>
              <a:t>Tech-savvy mentors encourage mentees to use </a:t>
            </a:r>
            <a:r>
              <a:rPr lang="en-US" sz="2200" dirty="0" smtClean="0">
                <a:solidFill>
                  <a:schemeClr val="tx1"/>
                </a:solidFill>
              </a:rPr>
              <a:t>Second Life</a:t>
            </a:r>
            <a:endParaRPr lang="en-US" sz="2200" dirty="0">
              <a:solidFill>
                <a:schemeClr val="tx1"/>
              </a:solidFill>
            </a:endParaRPr>
          </a:p>
          <a:p>
            <a:r>
              <a:rPr lang="en-US" sz="2200" dirty="0" smtClean="0">
                <a:solidFill>
                  <a:schemeClr val="tx1"/>
                </a:solidFill>
              </a:rPr>
              <a:t>Most </a:t>
            </a:r>
            <a:r>
              <a:rPr lang="en-US" sz="2200" dirty="0">
                <a:solidFill>
                  <a:schemeClr val="tx1"/>
                </a:solidFill>
              </a:rPr>
              <a:t>participants use Second Life for at least one hour per week</a:t>
            </a:r>
          </a:p>
          <a:p>
            <a:r>
              <a:rPr lang="en-US" sz="2200" dirty="0" smtClean="0">
                <a:solidFill>
                  <a:schemeClr val="tx1"/>
                </a:solidFill>
              </a:rPr>
              <a:t>Texting </a:t>
            </a:r>
            <a:r>
              <a:rPr lang="en-US" sz="2200" dirty="0">
                <a:solidFill>
                  <a:schemeClr val="tx1"/>
                </a:solidFill>
              </a:rPr>
              <a:t>is the most commonly used Second Life technology</a:t>
            </a:r>
          </a:p>
          <a:p>
            <a:r>
              <a:rPr lang="en-US" sz="2200" dirty="0" smtClean="0">
                <a:solidFill>
                  <a:schemeClr val="tx1"/>
                </a:solidFill>
              </a:rPr>
              <a:t>Participants </a:t>
            </a:r>
            <a:r>
              <a:rPr lang="en-US" sz="2200" dirty="0">
                <a:solidFill>
                  <a:schemeClr val="tx1"/>
                </a:solidFill>
              </a:rPr>
              <a:t>communicate about disability-related issues and modules</a:t>
            </a:r>
          </a:p>
          <a:p>
            <a:r>
              <a:rPr lang="en-US" sz="2200" dirty="0" smtClean="0">
                <a:solidFill>
                  <a:schemeClr val="tx1"/>
                </a:solidFill>
              </a:rPr>
              <a:t>Second </a:t>
            </a:r>
            <a:r>
              <a:rPr lang="en-US" sz="2200" dirty="0">
                <a:solidFill>
                  <a:schemeClr val="tx1"/>
                </a:solidFill>
              </a:rPr>
              <a:t>Life might be particularly useful for participants with ADHD</a:t>
            </a:r>
          </a:p>
          <a:p>
            <a:r>
              <a:rPr lang="en-US" sz="2200" dirty="0" smtClean="0">
                <a:solidFill>
                  <a:schemeClr val="tx1"/>
                </a:solidFill>
              </a:rPr>
              <a:t>Some </a:t>
            </a:r>
            <a:r>
              <a:rPr lang="en-US" sz="2200" dirty="0">
                <a:solidFill>
                  <a:schemeClr val="tx1"/>
                </a:solidFill>
              </a:rPr>
              <a:t>believe Second Life is only for gamers or individuals with social anxiety</a:t>
            </a:r>
          </a:p>
          <a:p>
            <a:r>
              <a:rPr lang="en-US" sz="2200" dirty="0" smtClean="0">
                <a:solidFill>
                  <a:schemeClr val="tx1"/>
                </a:solidFill>
              </a:rPr>
              <a:t>Obtaining </a:t>
            </a:r>
            <a:r>
              <a:rPr lang="en-US" sz="2200" dirty="0">
                <a:solidFill>
                  <a:schemeClr val="tx1"/>
                </a:solidFill>
              </a:rPr>
              <a:t>reliable and current hardware is an obstacle to using Second Life</a:t>
            </a:r>
          </a:p>
          <a:p>
            <a:r>
              <a:rPr lang="en-US" sz="2200" dirty="0" smtClean="0">
                <a:solidFill>
                  <a:schemeClr val="tx1"/>
                </a:solidFill>
              </a:rPr>
              <a:t>Incorporating </a:t>
            </a:r>
            <a:r>
              <a:rPr lang="en-US" sz="2200" dirty="0">
                <a:solidFill>
                  <a:schemeClr val="tx1"/>
                </a:solidFill>
              </a:rPr>
              <a:t>an app version will increase usage</a:t>
            </a:r>
          </a:p>
          <a:p>
            <a:endParaRPr lang="en-US" sz="2000" dirty="0"/>
          </a:p>
        </p:txBody>
      </p:sp>
    </p:spTree>
    <p:extLst>
      <p:ext uri="{BB962C8B-B14F-4D97-AF65-F5344CB8AC3E}">
        <p14:creationId xmlns:p14="http://schemas.microsoft.com/office/powerpoint/2010/main" val="6028981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SL-/- Participants: Key Findings</a:t>
            </a:r>
            <a:endParaRPr lang="en-US" sz="3600" dirty="0"/>
          </a:p>
        </p:txBody>
      </p:sp>
      <p:sp>
        <p:nvSpPr>
          <p:cNvPr id="3" name="Content Placeholder 2"/>
          <p:cNvSpPr>
            <a:spLocks noGrp="1"/>
          </p:cNvSpPr>
          <p:nvPr>
            <p:ph idx="1"/>
          </p:nvPr>
        </p:nvSpPr>
        <p:spPr/>
        <p:txBody>
          <a:bodyPr/>
          <a:lstStyle/>
          <a:p>
            <a:r>
              <a:rPr lang="en-US" sz="2400" dirty="0">
                <a:solidFill>
                  <a:schemeClr val="tx1"/>
                </a:solidFill>
              </a:rPr>
              <a:t>Currently, visually‐impaired participants cannot use Second Life</a:t>
            </a:r>
          </a:p>
          <a:p>
            <a:r>
              <a:rPr lang="en-US" sz="2400" dirty="0" smtClean="0">
                <a:solidFill>
                  <a:schemeClr val="tx1"/>
                </a:solidFill>
              </a:rPr>
              <a:t>Provide </a:t>
            </a:r>
            <a:r>
              <a:rPr lang="en-US" sz="2400" dirty="0">
                <a:solidFill>
                  <a:schemeClr val="tx1"/>
                </a:solidFill>
              </a:rPr>
              <a:t>a compatible screen reader and incorporate an app to increase </a:t>
            </a:r>
            <a:r>
              <a:rPr lang="en-US" sz="2400" dirty="0" smtClean="0">
                <a:solidFill>
                  <a:schemeClr val="tx1"/>
                </a:solidFill>
              </a:rPr>
              <a:t>usage</a:t>
            </a:r>
          </a:p>
          <a:p>
            <a:r>
              <a:rPr lang="en-US" dirty="0"/>
              <a:t>Some associate a negative stigma of Second Life from a </a:t>
            </a:r>
            <a:r>
              <a:rPr lang="en-US" i="1" dirty="0"/>
              <a:t>Law &amp; Order: SVU</a:t>
            </a:r>
            <a:r>
              <a:rPr lang="en-US" dirty="0"/>
              <a:t> episode</a:t>
            </a:r>
          </a:p>
          <a:p>
            <a:r>
              <a:rPr lang="en-US" dirty="0"/>
              <a:t>Computer and Internet access at work and home are barriers for secondary participants</a:t>
            </a:r>
          </a:p>
          <a:p>
            <a:r>
              <a:rPr lang="en-US" dirty="0"/>
              <a:t>Mentors and mentees rarely have overlapping availability</a:t>
            </a:r>
          </a:p>
          <a:p>
            <a:r>
              <a:rPr lang="en-US" dirty="0"/>
              <a:t>Second Life is not integrated into daily life and is therefore not easy to use</a:t>
            </a:r>
          </a:p>
          <a:p>
            <a:endParaRPr lang="en-US" sz="2400" dirty="0">
              <a:solidFill>
                <a:schemeClr val="tx1"/>
              </a:solidFill>
            </a:endParaRPr>
          </a:p>
          <a:p>
            <a:endParaRPr lang="en-US" dirty="0"/>
          </a:p>
        </p:txBody>
      </p:sp>
    </p:spTree>
    <p:extLst>
      <p:ext uri="{BB962C8B-B14F-4D97-AF65-F5344CB8AC3E}">
        <p14:creationId xmlns:p14="http://schemas.microsoft.com/office/powerpoint/2010/main" val="7912609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Overarching Lessons</a:t>
            </a:r>
            <a:endParaRPr lang="en-US" sz="3600" dirty="0"/>
          </a:p>
        </p:txBody>
      </p:sp>
      <p:sp>
        <p:nvSpPr>
          <p:cNvPr id="3" name="Content Placeholder 2"/>
          <p:cNvSpPr>
            <a:spLocks noGrp="1"/>
          </p:cNvSpPr>
          <p:nvPr>
            <p:ph idx="1"/>
          </p:nvPr>
        </p:nvSpPr>
        <p:spPr/>
        <p:txBody>
          <a:bodyPr/>
          <a:lstStyle/>
          <a:p>
            <a:r>
              <a:rPr lang="en-US" sz="2400" dirty="0" smtClean="0">
                <a:solidFill>
                  <a:schemeClr val="tx1"/>
                </a:solidFill>
              </a:rPr>
              <a:t>Second Life is not intuitive; training is essential</a:t>
            </a:r>
          </a:p>
          <a:p>
            <a:r>
              <a:rPr lang="en-US" sz="2400" dirty="0" smtClean="0">
                <a:solidFill>
                  <a:schemeClr val="tx1"/>
                </a:solidFill>
              </a:rPr>
              <a:t>Synchronous nature of Second Life may work against its use</a:t>
            </a:r>
          </a:p>
          <a:p>
            <a:r>
              <a:rPr lang="en-US" sz="2400" dirty="0" smtClean="0">
                <a:solidFill>
                  <a:schemeClr val="tx1"/>
                </a:solidFill>
              </a:rPr>
              <a:t>Second Life requires processing power and fast Internet speed; out-of-touch in increasingly mobile world</a:t>
            </a:r>
          </a:p>
          <a:p>
            <a:r>
              <a:rPr lang="en-US" sz="2400" dirty="0" smtClean="0">
                <a:solidFill>
                  <a:schemeClr val="tx1"/>
                </a:solidFill>
              </a:rPr>
              <a:t>Accessibility issues, especially for JAWS (Job Access with Speech) users</a:t>
            </a:r>
          </a:p>
          <a:p>
            <a:r>
              <a:rPr lang="en-US" sz="2400" dirty="0" smtClean="0">
                <a:solidFill>
                  <a:schemeClr val="tx1"/>
                </a:solidFill>
              </a:rPr>
              <a:t>Perception—both positive and negative—is determinant in use or disuse</a:t>
            </a:r>
          </a:p>
          <a:p>
            <a:r>
              <a:rPr lang="en-US" sz="2400" dirty="0" smtClean="0">
                <a:solidFill>
                  <a:schemeClr val="tx1"/>
                </a:solidFill>
              </a:rPr>
              <a:t>For committed users, however, it can deliver a positive experience  </a:t>
            </a:r>
          </a:p>
          <a:p>
            <a:endParaRPr lang="en-US" dirty="0" smtClean="0"/>
          </a:p>
          <a:p>
            <a:endParaRPr lang="en-US" dirty="0" smtClean="0"/>
          </a:p>
          <a:p>
            <a:endParaRPr lang="en-US" dirty="0"/>
          </a:p>
        </p:txBody>
      </p:sp>
    </p:spTree>
    <p:extLst>
      <p:ext uri="{BB962C8B-B14F-4D97-AF65-F5344CB8AC3E}">
        <p14:creationId xmlns:p14="http://schemas.microsoft.com/office/powerpoint/2010/main" val="41334135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381000"/>
            <a:ext cx="8229600" cy="990600"/>
          </a:xfrm>
        </p:spPr>
        <p:txBody>
          <a:bodyPr>
            <a:normAutofit/>
          </a:bodyPr>
          <a:lstStyle/>
          <a:p>
            <a:pPr algn="ctr"/>
            <a:r>
              <a:rPr lang="en-US" altLang="en-US" sz="3600" dirty="0" smtClean="0"/>
              <a:t>Technology Considerations</a:t>
            </a:r>
          </a:p>
        </p:txBody>
      </p:sp>
      <p:sp>
        <p:nvSpPr>
          <p:cNvPr id="38915" name="Content Placeholder 2"/>
          <p:cNvSpPr>
            <a:spLocks noGrp="1"/>
          </p:cNvSpPr>
          <p:nvPr>
            <p:ph idx="1"/>
          </p:nvPr>
        </p:nvSpPr>
        <p:spPr/>
        <p:txBody>
          <a:bodyPr/>
          <a:lstStyle/>
          <a:p>
            <a:r>
              <a:rPr lang="en-US" altLang="en-US" sz="2800" dirty="0" smtClean="0">
                <a:solidFill>
                  <a:schemeClr val="tx1"/>
                </a:solidFill>
              </a:rPr>
              <a:t>Virtual worlds are a key focus, but must be supported by other tools.</a:t>
            </a:r>
          </a:p>
          <a:p>
            <a:pPr lvl="1"/>
            <a:r>
              <a:rPr lang="en-US" altLang="en-US" sz="2400" dirty="0" smtClean="0"/>
              <a:t>89% of Americans age 18-29 use social media.</a:t>
            </a:r>
          </a:p>
          <a:p>
            <a:pPr lvl="1"/>
            <a:r>
              <a:rPr lang="en-US" altLang="en-US" sz="2400" dirty="0" smtClean="0"/>
              <a:t>Students are best reached through tools they already know.</a:t>
            </a:r>
          </a:p>
          <a:p>
            <a:r>
              <a:rPr lang="en-US" altLang="en-US" sz="2800" dirty="0" smtClean="0">
                <a:solidFill>
                  <a:schemeClr val="tx1"/>
                </a:solidFill>
              </a:rPr>
              <a:t>Second Life is the best fit for some mentoring activities, but not all.</a:t>
            </a:r>
          </a:p>
          <a:p>
            <a:pPr lvl="1"/>
            <a:r>
              <a:rPr lang="en-US" altLang="en-US" sz="2400" dirty="0" smtClean="0"/>
              <a:t>Students are increasingly studying from locations where they do not have administrative rights to install the Second Life client.</a:t>
            </a:r>
          </a:p>
        </p:txBody>
      </p:sp>
    </p:spTree>
    <p:extLst>
      <p:ext uri="{BB962C8B-B14F-4D97-AF65-F5344CB8AC3E}">
        <p14:creationId xmlns:p14="http://schemas.microsoft.com/office/powerpoint/2010/main" val="15112661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81000"/>
            <a:ext cx="8229600" cy="990600"/>
          </a:xfrm>
        </p:spPr>
        <p:txBody>
          <a:bodyPr>
            <a:normAutofit/>
          </a:bodyPr>
          <a:lstStyle/>
          <a:p>
            <a:pPr algn="ctr"/>
            <a:r>
              <a:rPr lang="en-US" altLang="en-US" sz="3600" dirty="0" smtClean="0"/>
              <a:t>Final Thoughts</a:t>
            </a:r>
          </a:p>
        </p:txBody>
      </p:sp>
      <p:sp>
        <p:nvSpPr>
          <p:cNvPr id="37891" name="Content Placeholder 2"/>
          <p:cNvSpPr>
            <a:spLocks noGrp="1"/>
          </p:cNvSpPr>
          <p:nvPr>
            <p:ph idx="1"/>
          </p:nvPr>
        </p:nvSpPr>
        <p:spPr/>
        <p:txBody>
          <a:bodyPr/>
          <a:lstStyle/>
          <a:p>
            <a:r>
              <a:rPr lang="en-US" altLang="en-US" sz="2800" dirty="0" smtClean="0">
                <a:solidFill>
                  <a:schemeClr val="tx1"/>
                </a:solidFill>
              </a:rPr>
              <a:t>Platforms evolve faster than research projects</a:t>
            </a:r>
          </a:p>
          <a:p>
            <a:r>
              <a:rPr lang="en-US" altLang="en-US" sz="2800" dirty="0" smtClean="0">
                <a:solidFill>
                  <a:schemeClr val="tx1"/>
                </a:solidFill>
              </a:rPr>
              <a:t>Hardware requirements sometimes cause a barrier</a:t>
            </a:r>
          </a:p>
          <a:p>
            <a:r>
              <a:rPr lang="en-US" altLang="en-US" sz="2800" dirty="0" smtClean="0">
                <a:solidFill>
                  <a:schemeClr val="tx1"/>
                </a:solidFill>
              </a:rPr>
              <a:t>Participants increasingly rely on mobile technology</a:t>
            </a:r>
          </a:p>
          <a:p>
            <a:r>
              <a:rPr lang="en-US" altLang="en-US" sz="2800" dirty="0" smtClean="0">
                <a:solidFill>
                  <a:schemeClr val="tx1"/>
                </a:solidFill>
              </a:rPr>
              <a:t>Most readily available platform is typically chosen</a:t>
            </a:r>
          </a:p>
          <a:p>
            <a:r>
              <a:rPr lang="en-US" altLang="en-US" sz="2800" dirty="0" smtClean="0">
                <a:solidFill>
                  <a:schemeClr val="tx1"/>
                </a:solidFill>
              </a:rPr>
              <a:t>Convenience and costs as drivers</a:t>
            </a:r>
          </a:p>
        </p:txBody>
      </p:sp>
      <p:pic>
        <p:nvPicPr>
          <p:cNvPr id="5" name="Picture 4" descr="http://www.electroniccampus.org/school_logos/GACollege411/Georgia_Institute_of_Technology/Georgia_Institute_of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470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a:bodyPr>
          <a:lstStyle/>
          <a:p>
            <a:pPr algn="ctr"/>
            <a:r>
              <a:rPr lang="en-US" sz="3600" dirty="0" smtClean="0"/>
              <a:t>Resources at Georgia Tech</a:t>
            </a:r>
            <a:endParaRPr lang="en-US" sz="3600" dirty="0"/>
          </a:p>
        </p:txBody>
      </p:sp>
      <p:pic>
        <p:nvPicPr>
          <p:cNvPr id="4" name="Content Placeholder 3" descr="BreakThru_Logo_FullColor.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2818150" cy="806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886200" y="1981200"/>
            <a:ext cx="3518977" cy="369332"/>
          </a:xfrm>
          <a:prstGeom prst="rect">
            <a:avLst/>
          </a:prstGeom>
        </p:spPr>
        <p:txBody>
          <a:bodyPr wrap="none">
            <a:spAutoFit/>
          </a:bodyPr>
          <a:lstStyle/>
          <a:p>
            <a:r>
              <a:rPr lang="en-US" dirty="0"/>
              <a:t>http://www.georgiabreakthru.org/</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3015" y="2884295"/>
            <a:ext cx="2393396" cy="990600"/>
          </a:xfrm>
          <a:prstGeom prst="rect">
            <a:avLst/>
          </a:prstGeom>
        </p:spPr>
      </p:pic>
      <p:sp>
        <p:nvSpPr>
          <p:cNvPr id="8" name="TextBox 7"/>
          <p:cNvSpPr txBox="1"/>
          <p:nvPr/>
        </p:nvSpPr>
        <p:spPr>
          <a:xfrm>
            <a:off x="3886200" y="3253935"/>
            <a:ext cx="4267200" cy="369332"/>
          </a:xfrm>
          <a:prstGeom prst="rect">
            <a:avLst/>
          </a:prstGeom>
          <a:noFill/>
        </p:spPr>
        <p:txBody>
          <a:bodyPr wrap="square" rtlCol="0">
            <a:spAutoFit/>
          </a:bodyPr>
          <a:lstStyle/>
          <a:p>
            <a:r>
              <a:rPr lang="en-US" dirty="0"/>
              <a:t>http://www.catea.gatech.edu/scitrainU/</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869" y="4114800"/>
            <a:ext cx="2103688" cy="1454288"/>
          </a:xfrm>
          <a:prstGeom prst="rect">
            <a:avLst/>
          </a:prstGeom>
        </p:spPr>
      </p:pic>
      <p:sp>
        <p:nvSpPr>
          <p:cNvPr id="9" name="Rectangle 8"/>
          <p:cNvSpPr/>
          <p:nvPr/>
        </p:nvSpPr>
        <p:spPr>
          <a:xfrm>
            <a:off x="3886200" y="4657278"/>
            <a:ext cx="3942169" cy="369332"/>
          </a:xfrm>
          <a:prstGeom prst="rect">
            <a:avLst/>
          </a:prstGeom>
        </p:spPr>
        <p:txBody>
          <a:bodyPr wrap="none">
            <a:spAutoFit/>
          </a:bodyPr>
          <a:lstStyle/>
          <a:p>
            <a:r>
              <a:rPr lang="en-US" dirty="0"/>
              <a:t>http://www.catea.gatech.edu/scitrain/</a:t>
            </a:r>
          </a:p>
        </p:txBody>
      </p:sp>
      <p:sp>
        <p:nvSpPr>
          <p:cNvPr id="11" name="TextBox 10"/>
          <p:cNvSpPr txBox="1"/>
          <p:nvPr/>
        </p:nvSpPr>
        <p:spPr>
          <a:xfrm>
            <a:off x="838200" y="5424771"/>
            <a:ext cx="2913185" cy="369332"/>
          </a:xfrm>
          <a:prstGeom prst="rect">
            <a:avLst/>
          </a:prstGeom>
          <a:noFill/>
        </p:spPr>
        <p:txBody>
          <a:bodyPr wrap="square" rtlCol="0">
            <a:spAutoFit/>
          </a:bodyPr>
          <a:lstStyle/>
          <a:p>
            <a:r>
              <a:rPr lang="en-US" dirty="0" smtClean="0"/>
              <a:t>(for secondary education)</a:t>
            </a:r>
            <a:endParaRPr lang="en-US" dirty="0"/>
          </a:p>
        </p:txBody>
      </p:sp>
      <p:pic>
        <p:nvPicPr>
          <p:cNvPr id="13" name="Picture 4" descr="http://www.electroniccampus.org/school_logos/GACollege411/Georgia_Institute_of_Technology/Georgia_Institute_of_Technology.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86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sp>
        <p:nvSpPr>
          <p:cNvPr id="3" name="Content Placeholder 2"/>
          <p:cNvSpPr>
            <a:spLocks noGrp="1"/>
          </p:cNvSpPr>
          <p:nvPr>
            <p:ph idx="1"/>
          </p:nvPr>
        </p:nvSpPr>
        <p:spPr/>
        <p:txBody>
          <a:bodyPr>
            <a:normAutofit lnSpcReduction="10000"/>
          </a:bodyPr>
          <a:lstStyle/>
          <a:p>
            <a:r>
              <a:rPr lang="en-US" dirty="0" smtClean="0"/>
              <a:t>For questions or a copy of this presentation, please e-mail: </a:t>
            </a:r>
            <a:r>
              <a:rPr lang="en-US" b="1" dirty="0" smtClean="0"/>
              <a:t>nathan.moon@cacp.gatech.edu</a:t>
            </a:r>
          </a:p>
          <a:p>
            <a:endParaRPr lang="en-US" b="1" dirty="0" smtClean="0"/>
          </a:p>
          <a:p>
            <a:r>
              <a:rPr lang="en-US" dirty="0" smtClean="0"/>
              <a:t>We acknowledge our colleagues Robert L. Todd (PI), Christopher Langston (Co-PI), Maureen Linden (Co-PI) at Georgia Tech and Noel Gregg (PI) and Gerri Wolfe (GSAA Mentorship Lead) at the University of Georgia.</a:t>
            </a:r>
          </a:p>
          <a:p>
            <a:endParaRPr lang="en-US" dirty="0"/>
          </a:p>
          <a:p>
            <a:r>
              <a:rPr lang="en-US" dirty="0"/>
              <a:t>Funded by a grant from the National Science Foundation (NSF), Research in Disabilities Education (RDE), Grant Nos. 1027635 and 1027655. </a:t>
            </a:r>
            <a:r>
              <a:rPr lang="en-US" dirty="0" smtClean="0"/>
              <a:t>GSAA/BreakThru </a:t>
            </a:r>
            <a:r>
              <a:rPr lang="en-US" dirty="0"/>
              <a:t>is a collaboration between the Georgia Institute of Technology and the University of Georgia.</a:t>
            </a:r>
          </a:p>
          <a:p>
            <a:endParaRPr lang="en-US" dirty="0" smtClean="0"/>
          </a:p>
          <a:p>
            <a:pPr marL="0" indent="0">
              <a:buNone/>
            </a:pPr>
            <a:endParaRPr lang="en-US" dirty="0"/>
          </a:p>
        </p:txBody>
      </p:sp>
    </p:spTree>
    <p:extLst>
      <p:ext uri="{BB962C8B-B14F-4D97-AF65-F5344CB8AC3E}">
        <p14:creationId xmlns:p14="http://schemas.microsoft.com/office/powerpoint/2010/main" val="492060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Disability Statistics (continued)</a:t>
            </a:r>
            <a:endParaRPr lang="en-US" sz="3600" dirty="0"/>
          </a:p>
        </p:txBody>
      </p:sp>
      <p:pic>
        <p:nvPicPr>
          <p:cNvPr id="1028" name="Picture 4" descr="http://www.electroniccampus.org/school_logos/GACollege411/Georgia_Institute_of_Technology/Georgia_Institute_of_Techn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4197285703"/>
              </p:ext>
            </p:extLst>
          </p:nvPr>
        </p:nvGraphicFramePr>
        <p:xfrm>
          <a:off x="1219912" y="2057400"/>
          <a:ext cx="6781800" cy="221996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137160">
                <a:tc>
                  <a:txBody>
                    <a:bodyPr/>
                    <a:lstStyle/>
                    <a:p>
                      <a:r>
                        <a:rPr lang="en-US" dirty="0" smtClean="0"/>
                        <a:t>Disability Type</a:t>
                      </a:r>
                      <a:endParaRPr lang="en-US" dirty="0"/>
                    </a:p>
                  </a:txBody>
                  <a:tcPr/>
                </a:tc>
                <a:tc>
                  <a:txBody>
                    <a:bodyPr/>
                    <a:lstStyle/>
                    <a:p>
                      <a:r>
                        <a:rPr lang="en-US" dirty="0" smtClean="0"/>
                        <a:t>Distribution</a:t>
                      </a:r>
                      <a:endParaRPr lang="en-US" dirty="0"/>
                    </a:p>
                  </a:txBody>
                  <a:tcPr/>
                </a:tc>
                <a:extLst>
                  <a:ext uri="{0D108BD9-81ED-4DB2-BD59-A6C34878D82A}">
                    <a16:rowId xmlns:a16="http://schemas.microsoft.com/office/drawing/2014/main" val="10000"/>
                  </a:ext>
                </a:extLst>
              </a:tr>
              <a:tr h="370840">
                <a:tc>
                  <a:txBody>
                    <a:bodyPr/>
                    <a:lstStyle/>
                    <a:p>
                      <a:r>
                        <a:rPr lang="en-US" dirty="0" smtClean="0"/>
                        <a:t>Cognitive</a:t>
                      </a:r>
                      <a:r>
                        <a:rPr lang="en-US" baseline="0" dirty="0" smtClean="0"/>
                        <a:t> Difficulties or Intellectual Disability</a:t>
                      </a:r>
                      <a:endParaRPr lang="en-US" dirty="0"/>
                    </a:p>
                  </a:txBody>
                  <a:tcPr/>
                </a:tc>
                <a:tc>
                  <a:txBody>
                    <a:bodyPr/>
                    <a:lstStyle/>
                    <a:p>
                      <a:r>
                        <a:rPr lang="en-US" dirty="0" smtClean="0"/>
                        <a:t>3%</a:t>
                      </a:r>
                      <a:endParaRPr lang="en-US" dirty="0"/>
                    </a:p>
                  </a:txBody>
                  <a:tcPr/>
                </a:tc>
                <a:extLst>
                  <a:ext uri="{0D108BD9-81ED-4DB2-BD59-A6C34878D82A}">
                    <a16:rowId xmlns:a16="http://schemas.microsoft.com/office/drawing/2014/main" val="10001"/>
                  </a:ext>
                </a:extLst>
              </a:tr>
              <a:tr h="370840">
                <a:tc>
                  <a:txBody>
                    <a:bodyPr/>
                    <a:lstStyle/>
                    <a:p>
                      <a:r>
                        <a:rPr lang="en-US" dirty="0" smtClean="0"/>
                        <a:t>Autism</a:t>
                      </a:r>
                      <a:r>
                        <a:rPr lang="en-US" baseline="0" dirty="0" smtClean="0"/>
                        <a:t> Spectrum Disorders</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10002"/>
                  </a:ext>
                </a:extLst>
              </a:tr>
              <a:tr h="370840">
                <a:tc>
                  <a:txBody>
                    <a:bodyPr/>
                    <a:lstStyle/>
                    <a:p>
                      <a:r>
                        <a:rPr lang="en-US" dirty="0" smtClean="0"/>
                        <a:t>Traumatic</a:t>
                      </a:r>
                      <a:r>
                        <a:rPr lang="en-US" baseline="0" dirty="0" smtClean="0"/>
                        <a:t> Brain Injury</a:t>
                      </a:r>
                      <a:endParaRPr lang="en-US" dirty="0"/>
                    </a:p>
                  </a:txBody>
                  <a:tcPr/>
                </a:tc>
                <a:tc>
                  <a:txBody>
                    <a:bodyPr/>
                    <a:lstStyle/>
                    <a:p>
                      <a:r>
                        <a:rPr lang="en-US" dirty="0" smtClean="0"/>
                        <a:t>2%</a:t>
                      </a:r>
                      <a:endParaRPr lang="en-US" dirty="0"/>
                    </a:p>
                  </a:txBody>
                  <a:tcPr/>
                </a:tc>
                <a:extLst>
                  <a:ext uri="{0D108BD9-81ED-4DB2-BD59-A6C34878D82A}">
                    <a16:rowId xmlns:a16="http://schemas.microsoft.com/office/drawing/2014/main" val="10003"/>
                  </a:ext>
                </a:extLst>
              </a:tr>
              <a:tr h="370840">
                <a:tc>
                  <a:txBody>
                    <a:bodyPr/>
                    <a:lstStyle/>
                    <a:p>
                      <a:r>
                        <a:rPr lang="en-US" dirty="0" smtClean="0"/>
                        <a:t>Difficulty Speaking or Language Impairment</a:t>
                      </a:r>
                      <a:endParaRPr lang="en-US" dirty="0"/>
                    </a:p>
                  </a:txBody>
                  <a:tcPr/>
                </a:tc>
                <a:tc>
                  <a:txBody>
                    <a:bodyPr/>
                    <a:lstStyle/>
                    <a:p>
                      <a:r>
                        <a:rPr lang="en-US" dirty="0" smtClean="0"/>
                        <a:t>1%</a:t>
                      </a:r>
                      <a:endParaRPr lang="en-US" dirty="0"/>
                    </a:p>
                  </a:txBody>
                  <a:tcPr/>
                </a:tc>
                <a:extLst>
                  <a:ext uri="{0D108BD9-81ED-4DB2-BD59-A6C34878D82A}">
                    <a16:rowId xmlns:a16="http://schemas.microsoft.com/office/drawing/2014/main" val="10004"/>
                  </a:ext>
                </a:extLst>
              </a:tr>
              <a:tr h="370840">
                <a:tc>
                  <a:txBody>
                    <a:bodyPr/>
                    <a:lstStyle/>
                    <a:p>
                      <a:r>
                        <a:rPr lang="en-US" dirty="0" smtClean="0"/>
                        <a:t>Other</a:t>
                      </a:r>
                      <a:endParaRPr lang="en-US" dirty="0"/>
                    </a:p>
                  </a:txBody>
                  <a:tcPr/>
                </a:tc>
                <a:tc>
                  <a:txBody>
                    <a:bodyPr/>
                    <a:lstStyle/>
                    <a:p>
                      <a:r>
                        <a:rPr lang="en-US" dirty="0" smtClean="0"/>
                        <a:t>3%</a:t>
                      </a:r>
                      <a:endParaRPr lang="en-US"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828800" y="4800600"/>
            <a:ext cx="5638800" cy="938719"/>
          </a:xfrm>
          <a:prstGeom prst="rect">
            <a:avLst/>
          </a:prstGeom>
          <a:noFill/>
        </p:spPr>
        <p:txBody>
          <a:bodyPr wrap="square" rtlCol="0">
            <a:spAutoFit/>
          </a:bodyPr>
          <a:lstStyle/>
          <a:p>
            <a:r>
              <a:rPr lang="en-US" sz="1100" dirty="0" smtClean="0"/>
              <a:t>SOURCES: U.S. Department of Education, National Center for Education Statistics. (2012). </a:t>
            </a:r>
            <a:r>
              <a:rPr lang="en-US" sz="1100" dirty="0"/>
              <a:t>Digest of Education Statistics, 2011; Raue, K., and Lewis, L. (2011).  Students With Disabilities at Degree-Granting Postsecondary Institutions (NCES 2011–018).  U.S. Department of Education, National Center for Education Statistics. Washington, DC: U.S. Government Printing Office.  </a:t>
            </a:r>
          </a:p>
        </p:txBody>
      </p:sp>
    </p:spTree>
    <p:extLst>
      <p:ext uri="{BB962C8B-B14F-4D97-AF65-F5344CB8AC3E}">
        <p14:creationId xmlns:p14="http://schemas.microsoft.com/office/powerpoint/2010/main" val="1758091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Opportunities and Barriers in STEM</a:t>
            </a:r>
            <a:endParaRPr lang="en-US" sz="3600" dirty="0"/>
          </a:p>
        </p:txBody>
      </p:sp>
      <p:sp>
        <p:nvSpPr>
          <p:cNvPr id="3" name="Content Placeholder 2"/>
          <p:cNvSpPr>
            <a:spLocks noGrp="1"/>
          </p:cNvSpPr>
          <p:nvPr>
            <p:ph idx="1"/>
          </p:nvPr>
        </p:nvSpPr>
        <p:spPr/>
        <p:txBody>
          <a:bodyPr/>
          <a:lstStyle/>
          <a:p>
            <a:r>
              <a:rPr lang="en-US" dirty="0"/>
              <a:t>Opportunities in STEM continue to grow…</a:t>
            </a:r>
          </a:p>
          <a:p>
            <a:pPr lvl="1"/>
            <a:r>
              <a:rPr lang="en-US" b="1" dirty="0"/>
              <a:t>STEM jobs projected to increase by 17%</a:t>
            </a:r>
            <a:r>
              <a:rPr lang="en-US" dirty="0"/>
              <a:t> between 2008-2018, vs. 10% for non-STEM jobs.</a:t>
            </a:r>
          </a:p>
          <a:p>
            <a:pPr lvl="1"/>
            <a:r>
              <a:rPr lang="en-US" dirty="0"/>
              <a:t>U.S. to need </a:t>
            </a:r>
            <a:r>
              <a:rPr lang="en-US" b="1" dirty="0"/>
              <a:t>1 million more</a:t>
            </a:r>
            <a:r>
              <a:rPr lang="en-US" dirty="0"/>
              <a:t> graduates in STEM than currently produced.</a:t>
            </a:r>
          </a:p>
          <a:p>
            <a:pPr lvl="1"/>
            <a:endParaRPr lang="en-US" dirty="0"/>
          </a:p>
          <a:p>
            <a:r>
              <a:rPr lang="en-US" dirty="0"/>
              <a:t>…But barriers persist for Americans with disabilities:</a:t>
            </a:r>
          </a:p>
          <a:p>
            <a:pPr lvl="1"/>
            <a:r>
              <a:rPr lang="en-US" dirty="0"/>
              <a:t>19% of the U.S. population, but </a:t>
            </a:r>
            <a:r>
              <a:rPr lang="en-US" b="1" dirty="0"/>
              <a:t>less than 10% of its employed scientists and engineers. </a:t>
            </a:r>
          </a:p>
          <a:p>
            <a:pPr lvl="1"/>
            <a:r>
              <a:rPr lang="en-US" dirty="0"/>
              <a:t>Students with disabilities represent </a:t>
            </a:r>
            <a:r>
              <a:rPr lang="en-US" b="1" dirty="0"/>
              <a:t>only 10% of undergraduate, 7% of graduate, and 1% of doctoral-level STEM majors</a:t>
            </a:r>
            <a:r>
              <a:rPr lang="en-US" dirty="0"/>
              <a:t>.</a:t>
            </a:r>
          </a:p>
          <a:p>
            <a:pPr lvl="1"/>
            <a:r>
              <a:rPr lang="en-US" dirty="0"/>
              <a:t>Challenge of </a:t>
            </a:r>
            <a:r>
              <a:rPr lang="en-US" b="1" dirty="0"/>
              <a:t>persistence</a:t>
            </a:r>
            <a:r>
              <a:rPr lang="en-US" dirty="0"/>
              <a:t> in STEM; Issues of </a:t>
            </a:r>
            <a:r>
              <a:rPr lang="en-US" b="1" dirty="0"/>
              <a:t>inaccessible pedagogy </a:t>
            </a:r>
            <a:r>
              <a:rPr lang="en-US" dirty="0"/>
              <a:t>and </a:t>
            </a:r>
            <a:r>
              <a:rPr lang="en-US" b="1" dirty="0"/>
              <a:t>negative attitudes.</a:t>
            </a:r>
            <a:endParaRPr lang="en-US" dirty="0"/>
          </a:p>
          <a:p>
            <a:pPr lvl="1"/>
            <a:endParaRPr lang="en-US" dirty="0"/>
          </a:p>
        </p:txBody>
      </p:sp>
    </p:spTree>
    <p:extLst>
      <p:ext uri="{BB962C8B-B14F-4D97-AF65-F5344CB8AC3E}">
        <p14:creationId xmlns:p14="http://schemas.microsoft.com/office/powerpoint/2010/main" val="14606460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smtClean="0"/>
              <a:t>Research and Demonstration  Projects at Georgia Tech</a:t>
            </a:r>
            <a:endParaRPr lang="en-US" sz="3600" dirty="0"/>
          </a:p>
        </p:txBody>
      </p:sp>
      <p:sp>
        <p:nvSpPr>
          <p:cNvPr id="3" name="Content Placeholder 2"/>
          <p:cNvSpPr>
            <a:spLocks noGrp="1"/>
          </p:cNvSpPr>
          <p:nvPr>
            <p:ph type="subTitle" idx="1"/>
          </p:nvPr>
        </p:nvSpPr>
        <p:spPr>
          <a:xfrm>
            <a:off x="685800" y="3505200"/>
            <a:ext cx="6400800" cy="2286000"/>
          </a:xfrm>
        </p:spPr>
        <p:txBody>
          <a:bodyPr>
            <a:normAutofit fontScale="92500" lnSpcReduction="10000"/>
          </a:bodyPr>
          <a:lstStyle/>
          <a:p>
            <a:endParaRPr lang="en-US" dirty="0"/>
          </a:p>
          <a:p>
            <a:r>
              <a:rPr lang="en-US" dirty="0" smtClean="0"/>
              <a:t>Student-Oriented: Improving Persistence in </a:t>
            </a:r>
          </a:p>
          <a:p>
            <a:r>
              <a:rPr lang="en-US" dirty="0" smtClean="0"/>
              <a:t>STEM Through E-Mentoring</a:t>
            </a:r>
          </a:p>
          <a:p>
            <a:endParaRPr lang="en-US" dirty="0" smtClean="0"/>
          </a:p>
          <a:p>
            <a:r>
              <a:rPr lang="en-US" dirty="0" smtClean="0"/>
              <a:t>Faculty-Oriented: Supporting Accessibility and </a:t>
            </a:r>
          </a:p>
          <a:p>
            <a:r>
              <a:rPr lang="en-US" dirty="0" smtClean="0"/>
              <a:t>Inclusion in STEM Instruction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4876800"/>
            <a:ext cx="2209800" cy="914612"/>
          </a:xfrm>
          <a:prstGeom prst="rect">
            <a:avLst/>
          </a:prstGeom>
        </p:spPr>
      </p:pic>
      <p:pic>
        <p:nvPicPr>
          <p:cNvPr id="5" name="Picture 4" descr="BreakThru_Logo_FullColor.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1446" y="3994821"/>
            <a:ext cx="2357754" cy="67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www.electroniccampus.org/school_logos/GACollege411/Georgia_Institute_of_Technology/Georgia_Institute_of_Technolog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670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BreakThru: Georgia STEM Accessibility Alliance (GSAA)</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68108" y="3581400"/>
            <a:ext cx="2816596" cy="94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5148120"/>
            <a:ext cx="3162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81400"/>
            <a:ext cx="4495800" cy="269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0" y="1790700"/>
            <a:ext cx="5686959" cy="1447800"/>
          </a:xfrm>
          <a:prstGeom prst="rect">
            <a:avLst/>
          </a:prstGeom>
        </p:spPr>
      </p:pic>
    </p:spTree>
    <p:extLst>
      <p:ext uri="{BB962C8B-B14F-4D97-AF65-F5344CB8AC3E}">
        <p14:creationId xmlns:p14="http://schemas.microsoft.com/office/powerpoint/2010/main" val="1918805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http://www.georgiabreakthru.org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69" y="1828800"/>
            <a:ext cx="8991600" cy="4472261"/>
          </a:xfrm>
        </p:spPr>
      </p:pic>
    </p:spTree>
    <p:extLst>
      <p:ext uri="{BB962C8B-B14F-4D97-AF65-F5344CB8AC3E}">
        <p14:creationId xmlns:p14="http://schemas.microsoft.com/office/powerpoint/2010/main" val="2677435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NSF’s Research in Disabilities Education (RDE) Alliances Program</a:t>
            </a:r>
            <a:endParaRPr lang="en-US" dirty="0"/>
          </a:p>
        </p:txBody>
      </p:sp>
      <p:pic>
        <p:nvPicPr>
          <p:cNvPr id="4" name="Picture 2" descr="http://www.washington.edu/doit/RDE/images/2010_RDE_map_11_02_10_web.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4770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electroniccampus.org/school_logos/GACollege411/Georgia_Institute_of_Technology/Georgia_Institute_of_Technolo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50053"/>
            <a:ext cx="19050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40259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5302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Clarity</Template>
  <TotalTime>3989</TotalTime>
  <Words>1739</Words>
  <Application>Microsoft Office PowerPoint</Application>
  <PresentationFormat>On-screen Show (4:3)</PresentationFormat>
  <Paragraphs>261</Paragraphs>
  <Slides>39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ＭＳ Ｐゴシック</vt:lpstr>
      <vt:lpstr>Arial</vt:lpstr>
      <vt:lpstr>Calibri</vt:lpstr>
      <vt:lpstr>Times New Roman</vt:lpstr>
      <vt:lpstr>Clarity</vt:lpstr>
      <vt:lpstr>Virtual worlds for supporting stem education and workforce development</vt:lpstr>
      <vt:lpstr>Broadening Participation in STEM</vt:lpstr>
      <vt:lpstr>Disability Statistics</vt:lpstr>
      <vt:lpstr>Disability Statistics (continued)</vt:lpstr>
      <vt:lpstr>Opportunities and Barriers in STEM</vt:lpstr>
      <vt:lpstr>Research and Demonstration  Projects at Georgia Tech</vt:lpstr>
      <vt:lpstr>BreakThru: Georgia STEM Accessibility Alliance (GSAA)</vt:lpstr>
      <vt:lpstr>http://www.georgiabreakthru.org </vt:lpstr>
      <vt:lpstr>NSF’s Research in Disabilities Education (RDE) Alliances Program</vt:lpstr>
      <vt:lpstr>Goals of GSAA and BreakThru</vt:lpstr>
      <vt:lpstr>Virtual Worlds and Social Media</vt:lpstr>
      <vt:lpstr>Why Virtual Worlds?</vt:lpstr>
      <vt:lpstr>BreakThru Island</vt:lpstr>
      <vt:lpstr>Additional Features of BreakThru</vt:lpstr>
      <vt:lpstr>Electronic Mentoring</vt:lpstr>
      <vt:lpstr>Continuing vs. New Students</vt:lpstr>
      <vt:lpstr>Theory of Change</vt:lpstr>
      <vt:lpstr>Communication Methods</vt:lpstr>
      <vt:lpstr>Changes in Internal Characteristics Postsecondary – 2011-2015</vt:lpstr>
      <vt:lpstr>Accessibility and Usability of Virtual Worlds</vt:lpstr>
      <vt:lpstr>General Challenges</vt:lpstr>
      <vt:lpstr>Sensory Disabilities: Blindness and Low Vision</vt:lpstr>
      <vt:lpstr>Accessibility for Blind Users</vt:lpstr>
      <vt:lpstr>Metadata as Alt Text in Second Life</vt:lpstr>
      <vt:lpstr>Accessibility for Low Vision Users</vt:lpstr>
      <vt:lpstr>Second Life Text Options</vt:lpstr>
      <vt:lpstr>Second Life UI Options</vt:lpstr>
      <vt:lpstr>Deaf and Hard of Hearing</vt:lpstr>
      <vt:lpstr>Deaf and Hard of Hearing</vt:lpstr>
      <vt:lpstr>Second Life usage study</vt:lpstr>
      <vt:lpstr>Second Life Study</vt:lpstr>
      <vt:lpstr>Decision Tree for Protocols</vt:lpstr>
      <vt:lpstr>SL + Participants: Key Findings</vt:lpstr>
      <vt:lpstr>SL-/- Participants: Key Findings</vt:lpstr>
      <vt:lpstr>Overarching Lessons</vt:lpstr>
      <vt:lpstr>Technology Considerations</vt:lpstr>
      <vt:lpstr>Final Thoughts</vt:lpstr>
      <vt:lpstr>Resources at Georgia Tech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Enhancement Programs:  The National Context</dc:title>
  <dc:creator>Nathan Moon</dc:creator>
  <cp:lastModifiedBy>Nathan Moon</cp:lastModifiedBy>
  <cp:revision>76</cp:revision>
  <dcterms:created xsi:type="dcterms:W3CDTF">2012-03-06T17:08:15Z</dcterms:created>
  <dcterms:modified xsi:type="dcterms:W3CDTF">2017-02-13T18:49:17Z</dcterms:modified>
</cp:coreProperties>
</file>