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66" r:id="rId2"/>
    <p:sldId id="258" r:id="rId3"/>
    <p:sldId id="283" r:id="rId4"/>
    <p:sldId id="259" r:id="rId5"/>
    <p:sldId id="475" r:id="rId6"/>
    <p:sldId id="460" r:id="rId7"/>
    <p:sldId id="419" r:id="rId8"/>
    <p:sldId id="412" r:id="rId9"/>
    <p:sldId id="492" r:id="rId10"/>
    <p:sldId id="360" r:id="rId11"/>
    <p:sldId id="362" r:id="rId12"/>
    <p:sldId id="489" r:id="rId13"/>
    <p:sldId id="490" r:id="rId14"/>
    <p:sldId id="491" r:id="rId15"/>
    <p:sldId id="465" r:id="rId16"/>
    <p:sldId id="392" r:id="rId17"/>
    <p:sldId id="397" r:id="rId18"/>
    <p:sldId id="398" r:id="rId19"/>
    <p:sldId id="399" r:id="rId20"/>
    <p:sldId id="458" r:id="rId21"/>
    <p:sldId id="401" r:id="rId22"/>
    <p:sldId id="481" r:id="rId23"/>
    <p:sldId id="482" r:id="rId24"/>
    <p:sldId id="483" r:id="rId25"/>
    <p:sldId id="484" r:id="rId26"/>
    <p:sldId id="485" r:id="rId27"/>
    <p:sldId id="486" r:id="rId28"/>
    <p:sldId id="487" r:id="rId29"/>
    <p:sldId id="488" r:id="rId30"/>
    <p:sldId id="468" r:id="rId31"/>
    <p:sldId id="469" r:id="rId32"/>
    <p:sldId id="472" r:id="rId33"/>
    <p:sldId id="473" r:id="rId34"/>
    <p:sldId id="474" r:id="rId35"/>
    <p:sldId id="459" r:id="rId36"/>
    <p:sldId id="493" r:id="rId37"/>
    <p:sldId id="476" r:id="rId38"/>
    <p:sldId id="477" r:id="rId39"/>
    <p:sldId id="478" r:id="rId40"/>
    <p:sldId id="479" r:id="rId41"/>
    <p:sldId id="480" r:id="rId4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A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9" autoAdjust="0"/>
    <p:restoredTop sz="78819" autoAdjust="0"/>
  </p:normalViewPr>
  <p:slideViewPr>
    <p:cSldViewPr>
      <p:cViewPr varScale="1">
        <p:scale>
          <a:sx n="91" d="100"/>
          <a:sy n="91" d="100"/>
        </p:scale>
        <p:origin x="2046" y="8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726"/>
    </p:cViewPr>
  </p:sorterViewPr>
  <p:notesViewPr>
    <p:cSldViewPr>
      <p:cViewPr varScale="1">
        <p:scale>
          <a:sx n="83" d="100"/>
          <a:sy n="83" d="100"/>
        </p:scale>
        <p:origin x="-310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organ%20Talley\Dropbox%20(SageFox)\TFG\GSAA\Evaluation\Data%20Requests\5%20Mentee%20Participation%20-%20In%20progress\Mentee%20Participation%20-%2001.29.2015.xlsx" TargetMode="Externa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3" Type="http://schemas.openxmlformats.org/officeDocument/2006/relationships/oleObject" Target="file:///E:\Cloud\Drive\Work\HCII\login%20data%20new.xlsx" TargetMode="External"/><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oleObject" Target="file:///E:\Cloud\Drive\Work\HCII\login%20data%20new.xlsx" TargetMode="External"/><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oleObject" Target="file:///E:\Cloud\Drive\Work\HCII\login%20data%20new.xlsx" TargetMode="External"/><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oleObject" Target="file:///D:\Cloud\GoogleDrive\Work\HCII\login%20data.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sz="1000">
                <a:solidFill>
                  <a:sysClr val="windowText" lastClr="000000"/>
                </a:solidFill>
              </a:rPr>
              <a:t>Participation by Year - Continuing Versus New Students</a:t>
            </a:r>
          </a:p>
        </c:rich>
      </c:tx>
      <c:overlay val="0"/>
      <c:spPr>
        <a:noFill/>
        <a:ln>
          <a:noFill/>
        </a:ln>
        <a:effectLst/>
      </c:spPr>
    </c:title>
    <c:autoTitleDeleted val="0"/>
    <c:plotArea>
      <c:layout/>
      <c:barChart>
        <c:barDir val="col"/>
        <c:grouping val="stacked"/>
        <c:varyColors val="0"/>
        <c:ser>
          <c:idx val="0"/>
          <c:order val="0"/>
          <c:tx>
            <c:strRef>
              <c:f>Sheet1!$C$73</c:f>
              <c:strCache>
                <c:ptCount val="1"/>
                <c:pt idx="0">
                  <c:v>Continuing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Sheet1!$A$74:$B$85</c:f>
              <c:multiLvlStrCache>
                <c:ptCount val="12"/>
                <c:lvl>
                  <c:pt idx="0">
                    <c:v>2011-2012</c:v>
                  </c:pt>
                  <c:pt idx="1">
                    <c:v>2012-2013</c:v>
                  </c:pt>
                  <c:pt idx="2">
                    <c:v>2013-2014</c:v>
                  </c:pt>
                  <c:pt idx="3">
                    <c:v>2014-2015</c:v>
                  </c:pt>
                  <c:pt idx="4">
                    <c:v>2011-2012</c:v>
                  </c:pt>
                  <c:pt idx="5">
                    <c:v>2012-2013</c:v>
                  </c:pt>
                  <c:pt idx="6">
                    <c:v>2013-2014</c:v>
                  </c:pt>
                  <c:pt idx="7">
                    <c:v>2014-2015</c:v>
                  </c:pt>
                  <c:pt idx="8">
                    <c:v>2011-2012</c:v>
                  </c:pt>
                  <c:pt idx="9">
                    <c:v>2012-2013</c:v>
                  </c:pt>
                  <c:pt idx="10">
                    <c:v>2013-2014</c:v>
                  </c:pt>
                  <c:pt idx="11">
                    <c:v>2014-2015</c:v>
                  </c:pt>
                </c:lvl>
                <c:lvl>
                  <c:pt idx="0">
                    <c:v>Secondary</c:v>
                  </c:pt>
                  <c:pt idx="4">
                    <c:v>Post-Secondary</c:v>
                  </c:pt>
                  <c:pt idx="8">
                    <c:v>Total</c:v>
                  </c:pt>
                </c:lvl>
              </c:multiLvlStrCache>
            </c:multiLvlStrRef>
          </c:cat>
          <c:val>
            <c:numRef>
              <c:f>Sheet1!$C$74:$C$85</c:f>
              <c:numCache>
                <c:formatCode>General</c:formatCode>
                <c:ptCount val="12"/>
                <c:pt idx="1">
                  <c:v>23</c:v>
                </c:pt>
                <c:pt idx="2">
                  <c:v>27</c:v>
                </c:pt>
                <c:pt idx="3">
                  <c:v>22</c:v>
                </c:pt>
                <c:pt idx="5">
                  <c:v>23</c:v>
                </c:pt>
                <c:pt idx="6">
                  <c:v>36</c:v>
                </c:pt>
                <c:pt idx="7">
                  <c:v>20</c:v>
                </c:pt>
                <c:pt idx="9">
                  <c:v>46</c:v>
                </c:pt>
                <c:pt idx="10">
                  <c:v>63</c:v>
                </c:pt>
                <c:pt idx="11">
                  <c:v>42</c:v>
                </c:pt>
              </c:numCache>
            </c:numRef>
          </c:val>
          <c:extLst>
            <c:ext xmlns:c16="http://schemas.microsoft.com/office/drawing/2014/chart" uri="{C3380CC4-5D6E-409C-BE32-E72D297353CC}">
              <c16:uniqueId val="{00000000-6C66-4201-AC46-28711F8D3849}"/>
            </c:ext>
          </c:extLst>
        </c:ser>
        <c:ser>
          <c:idx val="1"/>
          <c:order val="1"/>
          <c:tx>
            <c:strRef>
              <c:f>Sheet1!$D$73</c:f>
              <c:strCache>
                <c:ptCount val="1"/>
                <c:pt idx="0">
                  <c:v>New</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Sheet1!$A$74:$B$85</c:f>
              <c:multiLvlStrCache>
                <c:ptCount val="12"/>
                <c:lvl>
                  <c:pt idx="0">
                    <c:v>2011-2012</c:v>
                  </c:pt>
                  <c:pt idx="1">
                    <c:v>2012-2013</c:v>
                  </c:pt>
                  <c:pt idx="2">
                    <c:v>2013-2014</c:v>
                  </c:pt>
                  <c:pt idx="3">
                    <c:v>2014-2015</c:v>
                  </c:pt>
                  <c:pt idx="4">
                    <c:v>2011-2012</c:v>
                  </c:pt>
                  <c:pt idx="5">
                    <c:v>2012-2013</c:v>
                  </c:pt>
                  <c:pt idx="6">
                    <c:v>2013-2014</c:v>
                  </c:pt>
                  <c:pt idx="7">
                    <c:v>2014-2015</c:v>
                  </c:pt>
                  <c:pt idx="8">
                    <c:v>2011-2012</c:v>
                  </c:pt>
                  <c:pt idx="9">
                    <c:v>2012-2013</c:v>
                  </c:pt>
                  <c:pt idx="10">
                    <c:v>2013-2014</c:v>
                  </c:pt>
                  <c:pt idx="11">
                    <c:v>2014-2015</c:v>
                  </c:pt>
                </c:lvl>
                <c:lvl>
                  <c:pt idx="0">
                    <c:v>Secondary</c:v>
                  </c:pt>
                  <c:pt idx="4">
                    <c:v>Post-Secondary</c:v>
                  </c:pt>
                  <c:pt idx="8">
                    <c:v>Total</c:v>
                  </c:pt>
                </c:lvl>
              </c:multiLvlStrCache>
            </c:multiLvlStrRef>
          </c:cat>
          <c:val>
            <c:numRef>
              <c:f>Sheet1!$D$74:$D$85</c:f>
              <c:numCache>
                <c:formatCode>General</c:formatCode>
                <c:ptCount val="12"/>
                <c:pt idx="0">
                  <c:v>30</c:v>
                </c:pt>
                <c:pt idx="1">
                  <c:v>33</c:v>
                </c:pt>
                <c:pt idx="2">
                  <c:v>19</c:v>
                </c:pt>
                <c:pt idx="3">
                  <c:v>9</c:v>
                </c:pt>
                <c:pt idx="4">
                  <c:v>44</c:v>
                </c:pt>
                <c:pt idx="5">
                  <c:v>20</c:v>
                </c:pt>
                <c:pt idx="6">
                  <c:v>10</c:v>
                </c:pt>
                <c:pt idx="7">
                  <c:v>23</c:v>
                </c:pt>
                <c:pt idx="8">
                  <c:v>74</c:v>
                </c:pt>
                <c:pt idx="9">
                  <c:v>53</c:v>
                </c:pt>
                <c:pt idx="10">
                  <c:v>29</c:v>
                </c:pt>
                <c:pt idx="11">
                  <c:v>32</c:v>
                </c:pt>
              </c:numCache>
            </c:numRef>
          </c:val>
          <c:extLst>
            <c:ext xmlns:c16="http://schemas.microsoft.com/office/drawing/2014/chart" uri="{C3380CC4-5D6E-409C-BE32-E72D297353CC}">
              <c16:uniqueId val="{00000001-6C66-4201-AC46-28711F8D3849}"/>
            </c:ext>
          </c:extLst>
        </c:ser>
        <c:dLbls>
          <c:showLegendKey val="0"/>
          <c:showVal val="0"/>
          <c:showCatName val="0"/>
          <c:showSerName val="0"/>
          <c:showPercent val="0"/>
          <c:showBubbleSize val="0"/>
        </c:dLbls>
        <c:gapWidth val="75"/>
        <c:overlap val="100"/>
        <c:axId val="228208208"/>
        <c:axId val="228208600"/>
      </c:barChart>
      <c:catAx>
        <c:axId val="228208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28208600"/>
        <c:crosses val="autoZero"/>
        <c:auto val="1"/>
        <c:lblAlgn val="ctr"/>
        <c:lblOffset val="100"/>
        <c:noMultiLvlLbl val="0"/>
      </c:catAx>
      <c:valAx>
        <c:axId val="228208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28208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Sheet4!$B$2</c:f>
              <c:strCache>
                <c:ptCount val="1"/>
                <c:pt idx="0">
                  <c:v>Pre </c:v>
                </c:pt>
              </c:strCache>
            </c:strRef>
          </c:tx>
          <c:spPr>
            <a:solidFill>
              <a:srgbClr val="D9D9D9"/>
            </a:solidFill>
          </c:spPr>
          <c:invertIfNegative val="0"/>
          <c:cat>
            <c:strRef>
              <c:f>Sheet4!$A$3:$A$9</c:f>
              <c:strCache>
                <c:ptCount val="7"/>
                <c:pt idx="0">
                  <c:v>Intent to Persist</c:v>
                </c:pt>
                <c:pt idx="1">
                  <c:v>Self-Determination</c:v>
                </c:pt>
                <c:pt idx="2">
                  <c:v>Self-Advocacy</c:v>
                </c:pt>
                <c:pt idx="3">
                  <c:v>Negative Science Affect</c:v>
                </c:pt>
                <c:pt idx="4">
                  <c:v>Positive Science Affect</c:v>
                </c:pt>
                <c:pt idx="5">
                  <c:v>Negative Math Affect</c:v>
                </c:pt>
                <c:pt idx="6">
                  <c:v>Positive Math Affect</c:v>
                </c:pt>
              </c:strCache>
            </c:strRef>
          </c:cat>
          <c:val>
            <c:numRef>
              <c:f>Sheet4!$B$3:$B$9</c:f>
              <c:numCache>
                <c:formatCode>0.00</c:formatCode>
                <c:ptCount val="7"/>
                <c:pt idx="0">
                  <c:v>3.8951965065502181</c:v>
                </c:pt>
                <c:pt idx="1">
                  <c:v>3.7428571428571429</c:v>
                </c:pt>
                <c:pt idx="2">
                  <c:v>2.99</c:v>
                </c:pt>
                <c:pt idx="3">
                  <c:v>2.9610016420361251</c:v>
                </c:pt>
                <c:pt idx="4">
                  <c:v>3.7158866995073891</c:v>
                </c:pt>
                <c:pt idx="5">
                  <c:v>3.09</c:v>
                </c:pt>
                <c:pt idx="6">
                  <c:v>3.71</c:v>
                </c:pt>
              </c:numCache>
            </c:numRef>
          </c:val>
          <c:extLst>
            <c:ext xmlns:c16="http://schemas.microsoft.com/office/drawing/2014/chart" uri="{C3380CC4-5D6E-409C-BE32-E72D297353CC}">
              <c16:uniqueId val="{00000000-697A-4B66-B3CD-2BDE0AB21A37}"/>
            </c:ext>
          </c:extLst>
        </c:ser>
        <c:ser>
          <c:idx val="1"/>
          <c:order val="1"/>
          <c:tx>
            <c:strRef>
              <c:f>Sheet4!$C$2</c:f>
              <c:strCache>
                <c:ptCount val="1"/>
                <c:pt idx="0">
                  <c:v>Post </c:v>
                </c:pt>
              </c:strCache>
            </c:strRef>
          </c:tx>
          <c:spPr>
            <a:solidFill>
              <a:schemeClr val="bg1">
                <a:lumMod val="65000"/>
              </a:schemeClr>
            </a:solidFill>
          </c:spPr>
          <c:invertIfNegative val="0"/>
          <c:cat>
            <c:strRef>
              <c:f>Sheet4!$A$3:$A$9</c:f>
              <c:strCache>
                <c:ptCount val="7"/>
                <c:pt idx="0">
                  <c:v>Intent to Persist</c:v>
                </c:pt>
                <c:pt idx="1">
                  <c:v>Self-Determination</c:v>
                </c:pt>
                <c:pt idx="2">
                  <c:v>Self-Advocacy</c:v>
                </c:pt>
                <c:pt idx="3">
                  <c:v>Negative Science Affect</c:v>
                </c:pt>
                <c:pt idx="4">
                  <c:v>Positive Science Affect</c:v>
                </c:pt>
                <c:pt idx="5">
                  <c:v>Negative Math Affect</c:v>
                </c:pt>
                <c:pt idx="6">
                  <c:v>Positive Math Affect</c:v>
                </c:pt>
              </c:strCache>
            </c:strRef>
          </c:cat>
          <c:val>
            <c:numRef>
              <c:f>Sheet4!$C$3:$C$9</c:f>
              <c:numCache>
                <c:formatCode>0.00</c:formatCode>
                <c:ptCount val="7"/>
                <c:pt idx="0">
                  <c:v>3.939393939393939</c:v>
                </c:pt>
                <c:pt idx="1">
                  <c:v>3.9102040816326529</c:v>
                </c:pt>
                <c:pt idx="2">
                  <c:v>3.6557863501483681</c:v>
                </c:pt>
                <c:pt idx="3">
                  <c:v>3.7602339181286548</c:v>
                </c:pt>
                <c:pt idx="4">
                  <c:v>3.6840277777777781</c:v>
                </c:pt>
                <c:pt idx="5">
                  <c:v>3.45</c:v>
                </c:pt>
                <c:pt idx="6">
                  <c:v>3.47</c:v>
                </c:pt>
              </c:numCache>
            </c:numRef>
          </c:val>
          <c:extLst>
            <c:ext xmlns:c16="http://schemas.microsoft.com/office/drawing/2014/chart" uri="{C3380CC4-5D6E-409C-BE32-E72D297353CC}">
              <c16:uniqueId val="{00000001-697A-4B66-B3CD-2BDE0AB21A37}"/>
            </c:ext>
          </c:extLst>
        </c:ser>
        <c:dLbls>
          <c:showLegendKey val="0"/>
          <c:showVal val="0"/>
          <c:showCatName val="0"/>
          <c:showSerName val="0"/>
          <c:showPercent val="0"/>
          <c:showBubbleSize val="0"/>
        </c:dLbls>
        <c:gapWidth val="150"/>
        <c:axId val="350180352"/>
        <c:axId val="350180744"/>
      </c:barChart>
      <c:catAx>
        <c:axId val="350180352"/>
        <c:scaling>
          <c:orientation val="minMax"/>
        </c:scaling>
        <c:delete val="0"/>
        <c:axPos val="b"/>
        <c:numFmt formatCode="General" sourceLinked="0"/>
        <c:majorTickMark val="out"/>
        <c:minorTickMark val="none"/>
        <c:tickLblPos val="nextTo"/>
        <c:crossAx val="350180744"/>
        <c:crosses val="autoZero"/>
        <c:auto val="1"/>
        <c:lblAlgn val="ctr"/>
        <c:lblOffset val="100"/>
        <c:noMultiLvlLbl val="0"/>
      </c:catAx>
      <c:valAx>
        <c:axId val="350180744"/>
        <c:scaling>
          <c:orientation val="minMax"/>
          <c:max val="5"/>
          <c:min val="2.5"/>
        </c:scaling>
        <c:delete val="0"/>
        <c:axPos val="l"/>
        <c:majorGridlines/>
        <c:numFmt formatCode="0.00" sourceLinked="1"/>
        <c:majorTickMark val="out"/>
        <c:minorTickMark val="none"/>
        <c:tickLblPos val="nextTo"/>
        <c:crossAx val="350180352"/>
        <c:crosses val="autoZero"/>
        <c:crossBetween val="between"/>
        <c:majorUnit val="0.5"/>
      </c:valAx>
    </c:plotArea>
    <c:legend>
      <c:legendPos val="r"/>
      <c:layout>
        <c:manualLayout>
          <c:xMode val="edge"/>
          <c:yMode val="edge"/>
          <c:x val="0.88922505940296503"/>
          <c:y val="0.402738660463341"/>
          <c:w val="0.108181539807524"/>
          <c:h val="0.18011581511952299"/>
        </c:manualLayout>
      </c:layout>
      <c:overlay val="0"/>
    </c:legend>
    <c:plotVisOnly val="1"/>
    <c:dispBlanksAs val="gap"/>
    <c:showDLblsOverMax val="0"/>
  </c:chart>
  <c:spPr>
    <a:ln>
      <a:noFill/>
    </a:ln>
  </c:sp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7"/>
    </mc:Choice>
    <mc:Fallback>
      <c:style val="17"/>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Constructs!$B$18</c:f>
              <c:strCache>
                <c:ptCount val="1"/>
                <c:pt idx="0">
                  <c:v>Pre </c:v>
                </c:pt>
              </c:strCache>
            </c:strRef>
          </c:tx>
          <c:invertIfNegative val="0"/>
          <c:cat>
            <c:strRef>
              <c:f>Constructs!$A$19:$A$25</c:f>
              <c:strCache>
                <c:ptCount val="7"/>
                <c:pt idx="0">
                  <c:v>Intent to Persist</c:v>
                </c:pt>
                <c:pt idx="1">
                  <c:v>Self-Determination</c:v>
                </c:pt>
                <c:pt idx="2">
                  <c:v>Self-Advocacy</c:v>
                </c:pt>
                <c:pt idx="3">
                  <c:v>Negative Science</c:v>
                </c:pt>
                <c:pt idx="4">
                  <c:v>Positive Science</c:v>
                </c:pt>
                <c:pt idx="5">
                  <c:v>Negative Math </c:v>
                </c:pt>
                <c:pt idx="6">
                  <c:v>Positive Math </c:v>
                </c:pt>
              </c:strCache>
            </c:strRef>
          </c:cat>
          <c:val>
            <c:numRef>
              <c:f>Constructs!$B$19:$B$25</c:f>
              <c:numCache>
                <c:formatCode>General</c:formatCode>
                <c:ptCount val="7"/>
                <c:pt idx="0">
                  <c:v>3.59</c:v>
                </c:pt>
                <c:pt idx="1">
                  <c:v>3.77</c:v>
                </c:pt>
                <c:pt idx="2">
                  <c:v>3.48</c:v>
                </c:pt>
                <c:pt idx="3">
                  <c:v>3.33</c:v>
                </c:pt>
                <c:pt idx="4">
                  <c:v>3.73</c:v>
                </c:pt>
                <c:pt idx="5">
                  <c:v>3.15</c:v>
                </c:pt>
                <c:pt idx="6">
                  <c:v>3.19</c:v>
                </c:pt>
              </c:numCache>
            </c:numRef>
          </c:val>
          <c:extLst>
            <c:ext xmlns:c16="http://schemas.microsoft.com/office/drawing/2014/chart" uri="{C3380CC4-5D6E-409C-BE32-E72D297353CC}">
              <c16:uniqueId val="{00000000-8FB0-46CA-B3F2-29BFE73AFFB9}"/>
            </c:ext>
          </c:extLst>
        </c:ser>
        <c:ser>
          <c:idx val="1"/>
          <c:order val="1"/>
          <c:tx>
            <c:strRef>
              <c:f>Constructs!$C$18</c:f>
              <c:strCache>
                <c:ptCount val="1"/>
                <c:pt idx="0">
                  <c:v>Post </c:v>
                </c:pt>
              </c:strCache>
            </c:strRef>
          </c:tx>
          <c:invertIfNegative val="0"/>
          <c:cat>
            <c:strRef>
              <c:f>Constructs!$A$19:$A$25</c:f>
              <c:strCache>
                <c:ptCount val="7"/>
                <c:pt idx="0">
                  <c:v>Intent to Persist</c:v>
                </c:pt>
                <c:pt idx="1">
                  <c:v>Self-Determination</c:v>
                </c:pt>
                <c:pt idx="2">
                  <c:v>Self-Advocacy</c:v>
                </c:pt>
                <c:pt idx="3">
                  <c:v>Negative Science</c:v>
                </c:pt>
                <c:pt idx="4">
                  <c:v>Positive Science</c:v>
                </c:pt>
                <c:pt idx="5">
                  <c:v>Negative Math </c:v>
                </c:pt>
                <c:pt idx="6">
                  <c:v>Positive Math </c:v>
                </c:pt>
              </c:strCache>
            </c:strRef>
          </c:cat>
          <c:val>
            <c:numRef>
              <c:f>Constructs!$C$19:$C$25</c:f>
              <c:numCache>
                <c:formatCode>General</c:formatCode>
                <c:ptCount val="7"/>
                <c:pt idx="0">
                  <c:v>3.53</c:v>
                </c:pt>
                <c:pt idx="1">
                  <c:v>3.93</c:v>
                </c:pt>
                <c:pt idx="2">
                  <c:v>3.77</c:v>
                </c:pt>
                <c:pt idx="3">
                  <c:v>3.02</c:v>
                </c:pt>
                <c:pt idx="4">
                  <c:v>4.03</c:v>
                </c:pt>
                <c:pt idx="5">
                  <c:v>3.34</c:v>
                </c:pt>
                <c:pt idx="6">
                  <c:v>3.23</c:v>
                </c:pt>
              </c:numCache>
            </c:numRef>
          </c:val>
          <c:extLst>
            <c:ext xmlns:c16="http://schemas.microsoft.com/office/drawing/2014/chart" uri="{C3380CC4-5D6E-409C-BE32-E72D297353CC}">
              <c16:uniqueId val="{00000001-8FB0-46CA-B3F2-29BFE73AFFB9}"/>
            </c:ext>
          </c:extLst>
        </c:ser>
        <c:dLbls>
          <c:showLegendKey val="0"/>
          <c:showVal val="0"/>
          <c:showCatName val="0"/>
          <c:showSerName val="0"/>
          <c:showPercent val="0"/>
          <c:showBubbleSize val="0"/>
        </c:dLbls>
        <c:gapWidth val="150"/>
        <c:axId val="350182312"/>
        <c:axId val="228905256"/>
      </c:barChart>
      <c:catAx>
        <c:axId val="350182312"/>
        <c:scaling>
          <c:orientation val="minMax"/>
        </c:scaling>
        <c:delete val="0"/>
        <c:axPos val="b"/>
        <c:numFmt formatCode="General" sourceLinked="0"/>
        <c:majorTickMark val="out"/>
        <c:minorTickMark val="none"/>
        <c:tickLblPos val="nextTo"/>
        <c:crossAx val="228905256"/>
        <c:crosses val="autoZero"/>
        <c:auto val="1"/>
        <c:lblAlgn val="ctr"/>
        <c:lblOffset val="100"/>
        <c:noMultiLvlLbl val="0"/>
      </c:catAx>
      <c:valAx>
        <c:axId val="228905256"/>
        <c:scaling>
          <c:orientation val="minMax"/>
          <c:max val="5"/>
          <c:min val="2.5"/>
        </c:scaling>
        <c:delete val="0"/>
        <c:axPos val="l"/>
        <c:majorGridlines/>
        <c:numFmt formatCode="General" sourceLinked="1"/>
        <c:majorTickMark val="out"/>
        <c:minorTickMark val="none"/>
        <c:tickLblPos val="nextTo"/>
        <c:crossAx val="350182312"/>
        <c:crosses val="autoZero"/>
        <c:crossBetween val="between"/>
      </c:valAx>
    </c:plotArea>
    <c:legend>
      <c:legendPos val="r"/>
      <c:overlay val="0"/>
    </c:legend>
    <c:plotVisOnly val="1"/>
    <c:dispBlanksAs val="gap"/>
    <c:showDLblsOverMax val="0"/>
  </c:chart>
  <c:spPr>
    <a:ln>
      <a:noFill/>
    </a:ln>
  </c:sp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'2012 - 2014'!$B$1</c:f>
              <c:strCache>
                <c:ptCount val="1"/>
                <c:pt idx="0">
                  <c:v>2012</c:v>
                </c:pt>
              </c:strCache>
            </c:strRef>
          </c:tx>
          <c:spPr>
            <a:solidFill>
              <a:srgbClr val="00B0F0"/>
            </a:solidFill>
            <a:ln>
              <a:noFill/>
            </a:ln>
            <a:effectLst/>
          </c:spPr>
          <c:invertIfNegative val="0"/>
          <c:cat>
            <c:strRef>
              <c:f>'2012 - 2014'!$A$2:$A$13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'2012 - 2014'!$B$2:$B$13</c:f>
              <c:numCache>
                <c:formatCode>General</c:formatCode>
                <c:ptCount val="12"/>
                <c:pt idx="0">
                  <c:v>0</c:v>
                </c:pt>
                <c:pt idx="1">
                  <c:v>0</c:v>
                </c:pt>
                <c:pt idx="2">
                  <c:v>0</c:v>
                </c:pt>
                <c:pt idx="3">
                  <c:v>0</c:v>
                </c:pt>
                <c:pt idx="4">
                  <c:v>0</c:v>
                </c:pt>
                <c:pt idx="5">
                  <c:v>0</c:v>
                </c:pt>
                <c:pt idx="6">
                  <c:v>0</c:v>
                </c:pt>
                <c:pt idx="7">
                  <c:v>12</c:v>
                </c:pt>
                <c:pt idx="8">
                  <c:v>58</c:v>
                </c:pt>
                <c:pt idx="9">
                  <c:v>55</c:v>
                </c:pt>
                <c:pt idx="10">
                  <c:v>24</c:v>
                </c:pt>
                <c:pt idx="11">
                  <c:v>16</c:v>
                </c:pt>
              </c:numCache>
            </c:numRef>
          </c:val>
          <c:extLst>
            <c:ext xmlns:c16="http://schemas.microsoft.com/office/drawing/2014/chart" uri="{C3380CC4-5D6E-409C-BE32-E72D297353CC}">
              <c16:uniqueId val="{00000000-F979-476A-A2D4-A0B43C8C4021}"/>
            </c:ext>
          </c:extLst>
        </c:ser>
        <c:ser>
          <c:idx val="1"/>
          <c:order val="1"/>
          <c:tx>
            <c:strRef>
              <c:f>'2012 - 2014'!$C$1</c:f>
              <c:strCache>
                <c:ptCount val="1"/>
                <c:pt idx="0">
                  <c:v>2013</c:v>
                </c:pt>
              </c:strCache>
            </c:strRef>
          </c:tx>
          <c:spPr>
            <a:solidFill>
              <a:srgbClr val="FFC000"/>
            </a:solidFill>
            <a:ln>
              <a:noFill/>
            </a:ln>
            <a:effectLst/>
          </c:spPr>
          <c:invertIfNegative val="0"/>
          <c:cat>
            <c:strRef>
              <c:f>'2012 - 2014'!$A$2:$A$13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'2012 - 2014'!$C$2:$C$13</c:f>
              <c:numCache>
                <c:formatCode>General</c:formatCode>
                <c:ptCount val="12"/>
                <c:pt idx="0">
                  <c:v>35</c:v>
                </c:pt>
                <c:pt idx="1">
                  <c:v>42</c:v>
                </c:pt>
                <c:pt idx="2">
                  <c:v>12</c:v>
                </c:pt>
                <c:pt idx="3">
                  <c:v>36</c:v>
                </c:pt>
                <c:pt idx="4">
                  <c:v>19</c:v>
                </c:pt>
                <c:pt idx="5">
                  <c:v>0</c:v>
                </c:pt>
                <c:pt idx="6">
                  <c:v>0</c:v>
                </c:pt>
                <c:pt idx="7">
                  <c:v>7</c:v>
                </c:pt>
                <c:pt idx="8">
                  <c:v>56</c:v>
                </c:pt>
                <c:pt idx="9">
                  <c:v>38</c:v>
                </c:pt>
                <c:pt idx="10">
                  <c:v>10</c:v>
                </c:pt>
                <c:pt idx="11">
                  <c:v>28</c:v>
                </c:pt>
              </c:numCache>
            </c:numRef>
          </c:val>
          <c:extLst>
            <c:ext xmlns:c16="http://schemas.microsoft.com/office/drawing/2014/chart" uri="{C3380CC4-5D6E-409C-BE32-E72D297353CC}">
              <c16:uniqueId val="{00000001-F979-476A-A2D4-A0B43C8C4021}"/>
            </c:ext>
          </c:extLst>
        </c:ser>
        <c:ser>
          <c:idx val="2"/>
          <c:order val="2"/>
          <c:tx>
            <c:strRef>
              <c:f>'2012 - 2014'!$D$1</c:f>
              <c:strCache>
                <c:ptCount val="1"/>
                <c:pt idx="0">
                  <c:v>2014</c:v>
                </c:pt>
              </c:strCache>
            </c:strRef>
          </c:tx>
          <c:spPr>
            <a:solidFill>
              <a:srgbClr val="7030A0"/>
            </a:solidFill>
            <a:ln>
              <a:noFill/>
            </a:ln>
            <a:effectLst/>
          </c:spPr>
          <c:invertIfNegative val="0"/>
          <c:cat>
            <c:strRef>
              <c:f>'2012 - 2014'!$A$2:$A$13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'2012 - 2014'!$D$2:$D$13</c:f>
              <c:numCache>
                <c:formatCode>General</c:formatCode>
                <c:ptCount val="12"/>
                <c:pt idx="0">
                  <c:v>7</c:v>
                </c:pt>
                <c:pt idx="1">
                  <c:v>15</c:v>
                </c:pt>
                <c:pt idx="2">
                  <c:v>12</c:v>
                </c:pt>
                <c:pt idx="3">
                  <c:v>46</c:v>
                </c:pt>
                <c:pt idx="4">
                  <c:v>17</c:v>
                </c:pt>
                <c:pt idx="5">
                  <c:v>1</c:v>
                </c:pt>
                <c:pt idx="6">
                  <c:v>2</c:v>
                </c:pt>
                <c:pt idx="7">
                  <c:v>4</c:v>
                </c:pt>
                <c:pt idx="8">
                  <c:v>35</c:v>
                </c:pt>
                <c:pt idx="9">
                  <c:v>61</c:v>
                </c:pt>
                <c:pt idx="10">
                  <c:v>15</c:v>
                </c:pt>
                <c:pt idx="11">
                  <c:v>0</c:v>
                </c:pt>
              </c:numCache>
            </c:numRef>
          </c:val>
          <c:extLst>
            <c:ext xmlns:c16="http://schemas.microsoft.com/office/drawing/2014/chart" uri="{C3380CC4-5D6E-409C-BE32-E72D297353CC}">
              <c16:uniqueId val="{00000002-F979-476A-A2D4-A0B43C8C4021}"/>
            </c:ext>
          </c:extLst>
        </c:ser>
        <c:dLbls>
          <c:showLegendKey val="0"/>
          <c:showVal val="0"/>
          <c:showCatName val="0"/>
          <c:showSerName val="0"/>
          <c:showPercent val="0"/>
          <c:showBubbleSize val="0"/>
        </c:dLbls>
        <c:gapWidth val="219"/>
        <c:overlap val="-27"/>
        <c:axId val="228212912"/>
        <c:axId val="228214088"/>
      </c:barChart>
      <c:catAx>
        <c:axId val="228212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8214088"/>
        <c:crosses val="autoZero"/>
        <c:auto val="1"/>
        <c:lblAlgn val="ctr"/>
        <c:lblOffset val="100"/>
        <c:noMultiLvlLbl val="0"/>
      </c:catAx>
      <c:valAx>
        <c:axId val="228214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8212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September</c:v>
          </c:tx>
          <c:spPr>
            <a:ln w="28575" cap="rnd">
              <a:solidFill>
                <a:srgbClr val="00B0F0"/>
              </a:solidFill>
              <a:round/>
            </a:ln>
            <a:effectLst/>
          </c:spPr>
          <c:marker>
            <c:symbol val="none"/>
          </c:marker>
          <c:cat>
            <c:numRef>
              <c:f>'2012 Total Users'!$D$246:$D$276</c:f>
              <c:numCache>
                <c:formatCode>General</c:formatCod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numCache>
            </c:numRef>
          </c:cat>
          <c:val>
            <c:numRef>
              <c:f>'2012 Total Users'!$C$246:$C$275</c:f>
              <c:numCache>
                <c:formatCode>General</c:formatCode>
                <c:ptCount val="30"/>
                <c:pt idx="0">
                  <c:v>1</c:v>
                </c:pt>
                <c:pt idx="1">
                  <c:v>0</c:v>
                </c:pt>
                <c:pt idx="2">
                  <c:v>0</c:v>
                </c:pt>
                <c:pt idx="3">
                  <c:v>1</c:v>
                </c:pt>
                <c:pt idx="4">
                  <c:v>1</c:v>
                </c:pt>
                <c:pt idx="5">
                  <c:v>1</c:v>
                </c:pt>
                <c:pt idx="6">
                  <c:v>2</c:v>
                </c:pt>
                <c:pt idx="7">
                  <c:v>1</c:v>
                </c:pt>
                <c:pt idx="8">
                  <c:v>1</c:v>
                </c:pt>
                <c:pt idx="9">
                  <c:v>2</c:v>
                </c:pt>
                <c:pt idx="10">
                  <c:v>1</c:v>
                </c:pt>
                <c:pt idx="11">
                  <c:v>1</c:v>
                </c:pt>
                <c:pt idx="12">
                  <c:v>2</c:v>
                </c:pt>
                <c:pt idx="13">
                  <c:v>2</c:v>
                </c:pt>
                <c:pt idx="14">
                  <c:v>0</c:v>
                </c:pt>
                <c:pt idx="15">
                  <c:v>1</c:v>
                </c:pt>
                <c:pt idx="16">
                  <c:v>0</c:v>
                </c:pt>
                <c:pt idx="17">
                  <c:v>1</c:v>
                </c:pt>
                <c:pt idx="18">
                  <c:v>2</c:v>
                </c:pt>
                <c:pt idx="19">
                  <c:v>29</c:v>
                </c:pt>
                <c:pt idx="20">
                  <c:v>2</c:v>
                </c:pt>
                <c:pt idx="21">
                  <c:v>0</c:v>
                </c:pt>
                <c:pt idx="22">
                  <c:v>1</c:v>
                </c:pt>
                <c:pt idx="23">
                  <c:v>0</c:v>
                </c:pt>
                <c:pt idx="24">
                  <c:v>2</c:v>
                </c:pt>
                <c:pt idx="25">
                  <c:v>0</c:v>
                </c:pt>
                <c:pt idx="26">
                  <c:v>3</c:v>
                </c:pt>
                <c:pt idx="27">
                  <c:v>0</c:v>
                </c:pt>
                <c:pt idx="28">
                  <c:v>0</c:v>
                </c:pt>
                <c:pt idx="29">
                  <c:v>1</c:v>
                </c:pt>
              </c:numCache>
            </c:numRef>
          </c:val>
          <c:smooth val="0"/>
          <c:extLst>
            <c:ext xmlns:c16="http://schemas.microsoft.com/office/drawing/2014/chart" uri="{C3380CC4-5D6E-409C-BE32-E72D297353CC}">
              <c16:uniqueId val="{00000000-9DB6-4641-AF52-4C01ACF3C0F9}"/>
            </c:ext>
          </c:extLst>
        </c:ser>
        <c:ser>
          <c:idx val="1"/>
          <c:order val="1"/>
          <c:tx>
            <c:v>October</c:v>
          </c:tx>
          <c:spPr>
            <a:ln w="28575" cap="rnd">
              <a:solidFill>
                <a:srgbClr val="FFC000"/>
              </a:solidFill>
              <a:round/>
            </a:ln>
            <a:effectLst/>
          </c:spPr>
          <c:marker>
            <c:symbol val="none"/>
          </c:marker>
          <c:cat>
            <c:numRef>
              <c:f>'2012 Total Users'!$D$246:$D$276</c:f>
              <c:numCache>
                <c:formatCode>General</c:formatCod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numCache>
            </c:numRef>
          </c:cat>
          <c:val>
            <c:numRef>
              <c:f>'2012 Total Users'!$C$276:$C$306</c:f>
              <c:numCache>
                <c:formatCode>General</c:formatCode>
                <c:ptCount val="31"/>
                <c:pt idx="0">
                  <c:v>0</c:v>
                </c:pt>
                <c:pt idx="1">
                  <c:v>1</c:v>
                </c:pt>
                <c:pt idx="2">
                  <c:v>1</c:v>
                </c:pt>
                <c:pt idx="3">
                  <c:v>1</c:v>
                </c:pt>
                <c:pt idx="4">
                  <c:v>2</c:v>
                </c:pt>
                <c:pt idx="5">
                  <c:v>1</c:v>
                </c:pt>
                <c:pt idx="6">
                  <c:v>2</c:v>
                </c:pt>
                <c:pt idx="7">
                  <c:v>1</c:v>
                </c:pt>
                <c:pt idx="8">
                  <c:v>1</c:v>
                </c:pt>
                <c:pt idx="9">
                  <c:v>1</c:v>
                </c:pt>
                <c:pt idx="10">
                  <c:v>9</c:v>
                </c:pt>
                <c:pt idx="11">
                  <c:v>2</c:v>
                </c:pt>
                <c:pt idx="12">
                  <c:v>0</c:v>
                </c:pt>
                <c:pt idx="13">
                  <c:v>3</c:v>
                </c:pt>
                <c:pt idx="14">
                  <c:v>0</c:v>
                </c:pt>
                <c:pt idx="15">
                  <c:v>2</c:v>
                </c:pt>
                <c:pt idx="16">
                  <c:v>0</c:v>
                </c:pt>
                <c:pt idx="17">
                  <c:v>1</c:v>
                </c:pt>
                <c:pt idx="18">
                  <c:v>0</c:v>
                </c:pt>
                <c:pt idx="19">
                  <c:v>1</c:v>
                </c:pt>
                <c:pt idx="20">
                  <c:v>0</c:v>
                </c:pt>
                <c:pt idx="21">
                  <c:v>0</c:v>
                </c:pt>
                <c:pt idx="22">
                  <c:v>0</c:v>
                </c:pt>
                <c:pt idx="23">
                  <c:v>0</c:v>
                </c:pt>
                <c:pt idx="24">
                  <c:v>10</c:v>
                </c:pt>
                <c:pt idx="25">
                  <c:v>1</c:v>
                </c:pt>
                <c:pt idx="26">
                  <c:v>0</c:v>
                </c:pt>
                <c:pt idx="27">
                  <c:v>0</c:v>
                </c:pt>
                <c:pt idx="28">
                  <c:v>14</c:v>
                </c:pt>
                <c:pt idx="29">
                  <c:v>1</c:v>
                </c:pt>
                <c:pt idx="30">
                  <c:v>0</c:v>
                </c:pt>
              </c:numCache>
            </c:numRef>
          </c:val>
          <c:smooth val="0"/>
          <c:extLst>
            <c:ext xmlns:c16="http://schemas.microsoft.com/office/drawing/2014/chart" uri="{C3380CC4-5D6E-409C-BE32-E72D297353CC}">
              <c16:uniqueId val="{00000001-9DB6-4641-AF52-4C01ACF3C0F9}"/>
            </c:ext>
          </c:extLst>
        </c:ser>
        <c:ser>
          <c:idx val="2"/>
          <c:order val="2"/>
          <c:tx>
            <c:v>November</c:v>
          </c:tx>
          <c:spPr>
            <a:ln w="28575" cap="rnd">
              <a:solidFill>
                <a:srgbClr val="7030A0"/>
              </a:solidFill>
              <a:round/>
            </a:ln>
            <a:effectLst/>
          </c:spPr>
          <c:marker>
            <c:symbol val="none"/>
          </c:marker>
          <c:val>
            <c:numRef>
              <c:f>'2012 Total Users'!$C$307:$C$336</c:f>
              <c:numCache>
                <c:formatCode>General</c:formatCode>
                <c:ptCount val="30"/>
                <c:pt idx="0">
                  <c:v>2</c:v>
                </c:pt>
                <c:pt idx="1">
                  <c:v>1</c:v>
                </c:pt>
                <c:pt idx="2">
                  <c:v>0</c:v>
                </c:pt>
                <c:pt idx="3">
                  <c:v>0</c:v>
                </c:pt>
                <c:pt idx="4">
                  <c:v>4</c:v>
                </c:pt>
                <c:pt idx="5">
                  <c:v>0</c:v>
                </c:pt>
                <c:pt idx="6">
                  <c:v>0</c:v>
                </c:pt>
                <c:pt idx="7">
                  <c:v>2</c:v>
                </c:pt>
                <c:pt idx="8">
                  <c:v>2</c:v>
                </c:pt>
                <c:pt idx="9">
                  <c:v>0</c:v>
                </c:pt>
                <c:pt idx="10">
                  <c:v>1</c:v>
                </c:pt>
                <c:pt idx="11">
                  <c:v>2</c:v>
                </c:pt>
                <c:pt idx="12">
                  <c:v>0</c:v>
                </c:pt>
                <c:pt idx="13">
                  <c:v>0</c:v>
                </c:pt>
                <c:pt idx="14">
                  <c:v>2</c:v>
                </c:pt>
                <c:pt idx="15">
                  <c:v>2</c:v>
                </c:pt>
                <c:pt idx="16">
                  <c:v>0</c:v>
                </c:pt>
                <c:pt idx="17">
                  <c:v>1</c:v>
                </c:pt>
                <c:pt idx="18">
                  <c:v>0</c:v>
                </c:pt>
                <c:pt idx="19">
                  <c:v>0</c:v>
                </c:pt>
                <c:pt idx="20">
                  <c:v>0</c:v>
                </c:pt>
                <c:pt idx="21">
                  <c:v>0</c:v>
                </c:pt>
                <c:pt idx="22">
                  <c:v>0</c:v>
                </c:pt>
                <c:pt idx="23">
                  <c:v>0</c:v>
                </c:pt>
                <c:pt idx="24">
                  <c:v>0</c:v>
                </c:pt>
                <c:pt idx="25">
                  <c:v>0</c:v>
                </c:pt>
                <c:pt idx="26">
                  <c:v>0</c:v>
                </c:pt>
                <c:pt idx="27">
                  <c:v>1</c:v>
                </c:pt>
                <c:pt idx="28">
                  <c:v>2</c:v>
                </c:pt>
                <c:pt idx="29">
                  <c:v>2</c:v>
                </c:pt>
              </c:numCache>
            </c:numRef>
          </c:val>
          <c:smooth val="0"/>
          <c:extLst>
            <c:ext xmlns:c16="http://schemas.microsoft.com/office/drawing/2014/chart" uri="{C3380CC4-5D6E-409C-BE32-E72D297353CC}">
              <c16:uniqueId val="{00000002-9DB6-4641-AF52-4C01ACF3C0F9}"/>
            </c:ext>
          </c:extLst>
        </c:ser>
        <c:dLbls>
          <c:showLegendKey val="0"/>
          <c:showVal val="0"/>
          <c:showCatName val="0"/>
          <c:showSerName val="0"/>
          <c:showPercent val="0"/>
          <c:showBubbleSize val="0"/>
        </c:dLbls>
        <c:smooth val="0"/>
        <c:axId val="228207424"/>
        <c:axId val="228207816"/>
      </c:lineChart>
      <c:catAx>
        <c:axId val="22820742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Day of Month</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8207816"/>
        <c:crosses val="autoZero"/>
        <c:auto val="1"/>
        <c:lblAlgn val="ctr"/>
        <c:lblOffset val="100"/>
        <c:noMultiLvlLbl val="1"/>
      </c:catAx>
      <c:valAx>
        <c:axId val="2282078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Peak Users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820742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'2013 Total Users'!$F$1</c:f>
              <c:strCache>
                <c:ptCount val="1"/>
                <c:pt idx="0">
                  <c:v>Total Logins</c:v>
                </c:pt>
              </c:strCache>
            </c:strRef>
          </c:tx>
          <c:spPr>
            <a:solidFill>
              <a:srgbClr val="00B0F0"/>
            </a:solidFill>
            <a:ln>
              <a:noFill/>
            </a:ln>
            <a:effectLst/>
          </c:spPr>
          <c:invertIfNegative val="0"/>
          <c:cat>
            <c:strRef>
              <c:f>'2013 Total Users'!$E$2:$E$13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'2013 Total Users'!$F$2:$F$13</c:f>
              <c:numCache>
                <c:formatCode>General</c:formatCode>
                <c:ptCount val="12"/>
                <c:pt idx="0">
                  <c:v>35</c:v>
                </c:pt>
                <c:pt idx="1">
                  <c:v>42</c:v>
                </c:pt>
                <c:pt idx="2">
                  <c:v>12</c:v>
                </c:pt>
                <c:pt idx="3">
                  <c:v>36</c:v>
                </c:pt>
                <c:pt idx="4">
                  <c:v>19</c:v>
                </c:pt>
                <c:pt idx="5">
                  <c:v>0</c:v>
                </c:pt>
                <c:pt idx="6">
                  <c:v>0</c:v>
                </c:pt>
                <c:pt idx="7">
                  <c:v>7</c:v>
                </c:pt>
                <c:pt idx="8">
                  <c:v>56</c:v>
                </c:pt>
                <c:pt idx="9">
                  <c:v>38</c:v>
                </c:pt>
                <c:pt idx="10">
                  <c:v>10</c:v>
                </c:pt>
                <c:pt idx="11">
                  <c:v>28</c:v>
                </c:pt>
              </c:numCache>
            </c:numRef>
          </c:val>
          <c:extLst>
            <c:ext xmlns:c16="http://schemas.microsoft.com/office/drawing/2014/chart" uri="{C3380CC4-5D6E-409C-BE32-E72D297353CC}">
              <c16:uniqueId val="{00000000-3AFE-43C2-8EF5-272DCB48DDA9}"/>
            </c:ext>
          </c:extLst>
        </c:ser>
        <c:ser>
          <c:idx val="1"/>
          <c:order val="1"/>
          <c:tx>
            <c:strRef>
              <c:f>'2013 Total Users'!$G$1</c:f>
              <c:strCache>
                <c:ptCount val="1"/>
                <c:pt idx="0">
                  <c:v>Distinct Badge Users</c:v>
                </c:pt>
              </c:strCache>
            </c:strRef>
          </c:tx>
          <c:spPr>
            <a:solidFill>
              <a:srgbClr val="7030A0"/>
            </a:solidFill>
            <a:ln>
              <a:noFill/>
            </a:ln>
            <a:effectLst/>
          </c:spPr>
          <c:invertIfNegative val="0"/>
          <c:cat>
            <c:strRef>
              <c:f>'2013 Total Users'!$E$2:$E$13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'2013 Total Users'!$G$2:$G$13</c:f>
              <c:numCache>
                <c:formatCode>General</c:formatCode>
                <c:ptCount val="12"/>
                <c:pt idx="0">
                  <c:v>3</c:v>
                </c:pt>
                <c:pt idx="1">
                  <c:v>10</c:v>
                </c:pt>
                <c:pt idx="2">
                  <c:v>1</c:v>
                </c:pt>
                <c:pt idx="3">
                  <c:v>4</c:v>
                </c:pt>
                <c:pt idx="4">
                  <c:v>4</c:v>
                </c:pt>
                <c:pt idx="5">
                  <c:v>1</c:v>
                </c:pt>
                <c:pt idx="6">
                  <c:v>1</c:v>
                </c:pt>
                <c:pt idx="7">
                  <c:v>1</c:v>
                </c:pt>
                <c:pt idx="8">
                  <c:v>21</c:v>
                </c:pt>
                <c:pt idx="9">
                  <c:v>23</c:v>
                </c:pt>
                <c:pt idx="10">
                  <c:v>6</c:v>
                </c:pt>
                <c:pt idx="11">
                  <c:v>5</c:v>
                </c:pt>
              </c:numCache>
            </c:numRef>
          </c:val>
          <c:extLst>
            <c:ext xmlns:c16="http://schemas.microsoft.com/office/drawing/2014/chart" uri="{C3380CC4-5D6E-409C-BE32-E72D297353CC}">
              <c16:uniqueId val="{00000001-3AFE-43C2-8EF5-272DCB48DDA9}"/>
            </c:ext>
          </c:extLst>
        </c:ser>
        <c:dLbls>
          <c:showLegendKey val="0"/>
          <c:showVal val="0"/>
          <c:showCatName val="0"/>
          <c:showSerName val="0"/>
          <c:showPercent val="0"/>
          <c:showBubbleSize val="0"/>
        </c:dLbls>
        <c:gapWidth val="150"/>
        <c:axId val="228904080"/>
        <c:axId val="228904472"/>
      </c:barChart>
      <c:lineChart>
        <c:grouping val="standard"/>
        <c:varyColors val="0"/>
        <c:ser>
          <c:idx val="2"/>
          <c:order val="2"/>
          <c:tx>
            <c:strRef>
              <c:f>'2013 Total Users'!$H$1</c:f>
              <c:strCache>
                <c:ptCount val="1"/>
                <c:pt idx="0">
                  <c:v>Badge Interactions</c:v>
                </c:pt>
              </c:strCache>
            </c:strRef>
          </c:tx>
          <c:spPr>
            <a:ln w="28575" cap="rnd">
              <a:solidFill>
                <a:srgbClr val="FFC000"/>
              </a:solidFill>
              <a:round/>
            </a:ln>
            <a:effectLst/>
          </c:spPr>
          <c:marker>
            <c:symbol val="none"/>
          </c:marker>
          <c:cat>
            <c:strRef>
              <c:f>'2013 Total Users'!$E$2:$E$13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'2013 Total Users'!$H$2:$H$13</c:f>
              <c:numCache>
                <c:formatCode>General</c:formatCode>
                <c:ptCount val="12"/>
                <c:pt idx="0">
                  <c:v>144</c:v>
                </c:pt>
                <c:pt idx="1">
                  <c:v>154</c:v>
                </c:pt>
                <c:pt idx="2">
                  <c:v>1</c:v>
                </c:pt>
                <c:pt idx="3">
                  <c:v>53</c:v>
                </c:pt>
                <c:pt idx="4">
                  <c:v>20</c:v>
                </c:pt>
                <c:pt idx="5">
                  <c:v>4</c:v>
                </c:pt>
                <c:pt idx="6">
                  <c:v>5</c:v>
                </c:pt>
                <c:pt idx="7">
                  <c:v>2</c:v>
                </c:pt>
                <c:pt idx="8">
                  <c:v>156</c:v>
                </c:pt>
                <c:pt idx="9">
                  <c:v>99</c:v>
                </c:pt>
                <c:pt idx="10">
                  <c:v>24</c:v>
                </c:pt>
                <c:pt idx="11">
                  <c:v>15</c:v>
                </c:pt>
              </c:numCache>
            </c:numRef>
          </c:val>
          <c:smooth val="0"/>
          <c:extLst>
            <c:ext xmlns:c16="http://schemas.microsoft.com/office/drawing/2014/chart" uri="{C3380CC4-5D6E-409C-BE32-E72D297353CC}">
              <c16:uniqueId val="{00000002-3AFE-43C2-8EF5-272DCB48DDA9}"/>
            </c:ext>
          </c:extLst>
        </c:ser>
        <c:dLbls>
          <c:showLegendKey val="0"/>
          <c:showVal val="0"/>
          <c:showCatName val="0"/>
          <c:showSerName val="0"/>
          <c:showPercent val="0"/>
          <c:showBubbleSize val="0"/>
        </c:dLbls>
        <c:marker val="1"/>
        <c:smooth val="0"/>
        <c:axId val="228901728"/>
        <c:axId val="228900160"/>
      </c:lineChart>
      <c:catAx>
        <c:axId val="228904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8904472"/>
        <c:crosses val="autoZero"/>
        <c:auto val="1"/>
        <c:lblAlgn val="ctr"/>
        <c:lblOffset val="100"/>
        <c:noMultiLvlLbl val="0"/>
      </c:catAx>
      <c:valAx>
        <c:axId val="228904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8904080"/>
        <c:crosses val="autoZero"/>
        <c:crossBetween val="between"/>
      </c:valAx>
      <c:valAx>
        <c:axId val="228900160"/>
        <c:scaling>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8901728"/>
        <c:crosses val="max"/>
        <c:crossBetween val="between"/>
      </c:valAx>
      <c:catAx>
        <c:axId val="228901728"/>
        <c:scaling>
          <c:orientation val="minMax"/>
        </c:scaling>
        <c:delete val="1"/>
        <c:axPos val="b"/>
        <c:numFmt formatCode="General" sourceLinked="1"/>
        <c:majorTickMark val="none"/>
        <c:minorTickMark val="none"/>
        <c:tickLblPos val="nextTo"/>
        <c:crossAx val="22890016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'2012 - 2014 by semester'!$A$16</c:f>
              <c:strCache>
                <c:ptCount val="1"/>
                <c:pt idx="0">
                  <c:v>Total</c:v>
                </c:pt>
              </c:strCache>
            </c:strRef>
          </c:tx>
          <c:spPr>
            <a:solidFill>
              <a:srgbClr val="00B0F0"/>
            </a:soli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'2012 - 2014 by semester'!$B$15:$F$15</c:f>
              <c:strCache>
                <c:ptCount val="5"/>
                <c:pt idx="0">
                  <c:v>Fall 2012</c:v>
                </c:pt>
                <c:pt idx="1">
                  <c:v>Spring 2013</c:v>
                </c:pt>
                <c:pt idx="2">
                  <c:v>Fall 2013</c:v>
                </c:pt>
                <c:pt idx="3">
                  <c:v>Spring 2014</c:v>
                </c:pt>
                <c:pt idx="4">
                  <c:v>Fall 2014</c:v>
                </c:pt>
              </c:strCache>
            </c:strRef>
          </c:cat>
          <c:val>
            <c:numRef>
              <c:f>'2012 - 2014 by semester'!$B$16:$F$16</c:f>
              <c:numCache>
                <c:formatCode>General</c:formatCode>
                <c:ptCount val="5"/>
                <c:pt idx="0">
                  <c:v>165</c:v>
                </c:pt>
                <c:pt idx="1">
                  <c:v>144</c:v>
                </c:pt>
                <c:pt idx="2">
                  <c:v>139</c:v>
                </c:pt>
                <c:pt idx="3">
                  <c:v>97</c:v>
                </c:pt>
                <c:pt idx="4">
                  <c:v>115</c:v>
                </c:pt>
              </c:numCache>
            </c:numRef>
          </c:val>
          <c:extLst>
            <c:ext xmlns:c16="http://schemas.microsoft.com/office/drawing/2014/chart" uri="{C3380CC4-5D6E-409C-BE32-E72D297353CC}">
              <c16:uniqueId val="{00000000-6379-4601-9429-5D6BEC3DF13A}"/>
            </c:ext>
          </c:extLst>
        </c:ser>
        <c:dLbls>
          <c:dLblPos val="inEnd"/>
          <c:showLegendKey val="0"/>
          <c:showVal val="1"/>
          <c:showCatName val="0"/>
          <c:showSerName val="0"/>
          <c:showPercent val="0"/>
          <c:showBubbleSize val="0"/>
        </c:dLbls>
        <c:gapWidth val="41"/>
        <c:axId val="228900552"/>
        <c:axId val="228902120"/>
      </c:barChart>
      <c:catAx>
        <c:axId val="2289005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n-US"/>
          </a:p>
        </c:txPr>
        <c:crossAx val="228902120"/>
        <c:crosses val="autoZero"/>
        <c:auto val="1"/>
        <c:lblAlgn val="ctr"/>
        <c:lblOffset val="100"/>
        <c:noMultiLvlLbl val="0"/>
      </c:catAx>
      <c:valAx>
        <c:axId val="228902120"/>
        <c:scaling>
          <c:orientation val="minMax"/>
        </c:scaling>
        <c:delete val="1"/>
        <c:axPos val="l"/>
        <c:numFmt formatCode="General" sourceLinked="1"/>
        <c:majorTickMark val="none"/>
        <c:minorTickMark val="none"/>
        <c:tickLblPos val="nextTo"/>
        <c:crossAx val="228900552"/>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0.31513</cdr:x>
      <cdr:y>0.25326</cdr:y>
    </cdr:from>
    <cdr:to>
      <cdr:x>0.36017</cdr:x>
      <cdr:y>0.35633</cdr:y>
    </cdr:to>
    <cdr:sp macro="" textlink="">
      <cdr:nvSpPr>
        <cdr:cNvPr id="5" name="Text Box 1"/>
        <cdr:cNvSpPr txBox="1"/>
      </cdr:nvSpPr>
      <cdr:spPr>
        <a:xfrm xmlns:a="http://schemas.openxmlformats.org/drawingml/2006/main">
          <a:off x="2052130" y="551131"/>
          <a:ext cx="293298" cy="224287"/>
        </a:xfrm>
        <a:prstGeom xmlns:a="http://schemas.openxmlformats.org/drawingml/2006/main" prst="rect">
          <a:avLst/>
        </a:prstGeom>
      </cdr:spPr>
    </cdr:sp>
  </cdr:relSizeAnchor>
  <cdr:relSizeAnchor xmlns:cdr="http://schemas.openxmlformats.org/drawingml/2006/chartDrawing">
    <cdr:from>
      <cdr:x>0.21751</cdr:x>
      <cdr:y>0.22789</cdr:y>
    </cdr:from>
    <cdr:to>
      <cdr:x>0.26791</cdr:x>
      <cdr:y>0.30702</cdr:y>
    </cdr:to>
    <cdr:sp macro="" textlink="">
      <cdr:nvSpPr>
        <cdr:cNvPr id="2" name="Text Box 1"/>
        <cdr:cNvSpPr txBox="1"/>
      </cdr:nvSpPr>
      <cdr:spPr>
        <a:xfrm xmlns:a="http://schemas.openxmlformats.org/drawingml/2006/main">
          <a:off x="1414733" y="621102"/>
          <a:ext cx="327803" cy="21566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r>
            <a:rPr lang="en-US" sz="1800" dirty="0"/>
            <a:t>*</a:t>
          </a:r>
        </a:p>
      </cdr:txBody>
    </cdr:sp>
  </cdr:relSizeAnchor>
  <cdr:relSizeAnchor xmlns:cdr="http://schemas.openxmlformats.org/drawingml/2006/chartDrawing">
    <cdr:from>
      <cdr:x>0.32493</cdr:x>
      <cdr:y>0.22789</cdr:y>
    </cdr:from>
    <cdr:to>
      <cdr:x>0.39655</cdr:x>
      <cdr:y>0.30841</cdr:y>
    </cdr:to>
    <cdr:sp macro="" textlink="">
      <cdr:nvSpPr>
        <cdr:cNvPr id="3" name="Text Box 2"/>
        <cdr:cNvSpPr txBox="1"/>
      </cdr:nvSpPr>
      <cdr:spPr>
        <a:xfrm xmlns:a="http://schemas.openxmlformats.org/drawingml/2006/main">
          <a:off x="2113470" y="621102"/>
          <a:ext cx="465827" cy="2194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a:t>**</a:t>
          </a:r>
        </a:p>
      </cdr:txBody>
    </cdr:sp>
  </cdr:relSizeAnchor>
  <cdr:relSizeAnchor xmlns:cdr="http://schemas.openxmlformats.org/drawingml/2006/chartDrawing">
    <cdr:from>
      <cdr:x>0.45623</cdr:x>
      <cdr:y>0.22473</cdr:y>
    </cdr:from>
    <cdr:to>
      <cdr:x>0.50684</cdr:x>
      <cdr:y>0.30525</cdr:y>
    </cdr:to>
    <cdr:sp macro="" textlink="">
      <cdr:nvSpPr>
        <cdr:cNvPr id="4" name="Text Box 3"/>
        <cdr:cNvSpPr txBox="1"/>
      </cdr:nvSpPr>
      <cdr:spPr>
        <a:xfrm xmlns:a="http://schemas.openxmlformats.org/drawingml/2006/main">
          <a:off x="2967487" y="612475"/>
          <a:ext cx="329184" cy="2194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a:t>*</a:t>
          </a:r>
        </a:p>
      </cdr:txBody>
    </cdr:sp>
  </cdr:relSizeAnchor>
  <cdr:relSizeAnchor xmlns:cdr="http://schemas.openxmlformats.org/drawingml/2006/chartDrawing">
    <cdr:from>
      <cdr:x>0.57692</cdr:x>
      <cdr:y>0.22473</cdr:y>
    </cdr:from>
    <cdr:to>
      <cdr:x>0.62753</cdr:x>
      <cdr:y>0.30525</cdr:y>
    </cdr:to>
    <cdr:sp macro="" textlink="">
      <cdr:nvSpPr>
        <cdr:cNvPr id="6" name="Text Box 5"/>
        <cdr:cNvSpPr txBox="1"/>
      </cdr:nvSpPr>
      <cdr:spPr>
        <a:xfrm xmlns:a="http://schemas.openxmlformats.org/drawingml/2006/main">
          <a:off x="3752490" y="612475"/>
          <a:ext cx="329184" cy="2194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a:t>*</a:t>
          </a:r>
        </a:p>
      </cdr:txBody>
    </cdr:sp>
  </cdr:relSizeAnchor>
  <cdr:relSizeAnchor xmlns:cdr="http://schemas.openxmlformats.org/drawingml/2006/chartDrawing">
    <cdr:from>
      <cdr:x>0.69894</cdr:x>
      <cdr:y>0.22789</cdr:y>
    </cdr:from>
    <cdr:to>
      <cdr:x>0.74955</cdr:x>
      <cdr:y>0.30841</cdr:y>
    </cdr:to>
    <cdr:sp macro="" textlink="">
      <cdr:nvSpPr>
        <cdr:cNvPr id="8" name="Text Box 7"/>
        <cdr:cNvSpPr txBox="1"/>
      </cdr:nvSpPr>
      <cdr:spPr>
        <a:xfrm xmlns:a="http://schemas.openxmlformats.org/drawingml/2006/main">
          <a:off x="4546119" y="621103"/>
          <a:ext cx="329184" cy="2194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a:t>*</a:t>
          </a:r>
        </a:p>
      </cdr:txBody>
    </cdr:sp>
  </cdr:relSizeAnchor>
  <cdr:relSizeAnchor xmlns:cdr="http://schemas.openxmlformats.org/drawingml/2006/chartDrawing">
    <cdr:from>
      <cdr:x>0.813</cdr:x>
      <cdr:y>0.23106</cdr:y>
    </cdr:from>
    <cdr:to>
      <cdr:x>0.86361</cdr:x>
      <cdr:y>0.31158</cdr:y>
    </cdr:to>
    <cdr:sp macro="" textlink="">
      <cdr:nvSpPr>
        <cdr:cNvPr id="9" name="Text Box 8"/>
        <cdr:cNvSpPr txBox="1"/>
      </cdr:nvSpPr>
      <cdr:spPr>
        <a:xfrm xmlns:a="http://schemas.openxmlformats.org/drawingml/2006/main">
          <a:off x="5287993" y="629728"/>
          <a:ext cx="329184" cy="2194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a:t>*</a:t>
          </a:r>
        </a:p>
      </cdr:txBody>
    </cdr:sp>
  </cdr:relSizeAnchor>
  <cdr:relSizeAnchor xmlns:cdr="http://schemas.openxmlformats.org/drawingml/2006/chartDrawing">
    <cdr:from>
      <cdr:x>0.06499</cdr:x>
      <cdr:y>0.32285</cdr:y>
    </cdr:from>
    <cdr:to>
      <cdr:x>0.89579</cdr:x>
      <cdr:y>0.32323</cdr:y>
    </cdr:to>
    <cdr:cxnSp macro="">
      <cdr:nvCxnSpPr>
        <cdr:cNvPr id="10" name="Straight Connector 9"/>
        <cdr:cNvCxnSpPr/>
      </cdr:nvCxnSpPr>
      <cdr:spPr>
        <a:xfrm xmlns:a="http://schemas.openxmlformats.org/drawingml/2006/main">
          <a:off x="422694" y="879894"/>
          <a:ext cx="5403818" cy="1052"/>
        </a:xfrm>
        <a:prstGeom xmlns:a="http://schemas.openxmlformats.org/drawingml/2006/main" prst="line">
          <a:avLst/>
        </a:prstGeom>
        <a:ln xmlns:a="http://schemas.openxmlformats.org/drawingml/2006/main" w="22225"/>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0.05264</cdr:x>
      <cdr:y>0.34053</cdr:y>
    </cdr:from>
    <cdr:to>
      <cdr:x>0.89854</cdr:x>
      <cdr:y>0.34091</cdr:y>
    </cdr:to>
    <cdr:cxnSp macro="">
      <cdr:nvCxnSpPr>
        <cdr:cNvPr id="2" name="Straight Connector 1"/>
        <cdr:cNvCxnSpPr/>
      </cdr:nvCxnSpPr>
      <cdr:spPr>
        <a:xfrm xmlns:a="http://schemas.openxmlformats.org/drawingml/2006/main">
          <a:off x="352724" y="853057"/>
          <a:ext cx="5668514" cy="958"/>
        </a:xfrm>
        <a:prstGeom xmlns:a="http://schemas.openxmlformats.org/drawingml/2006/main" prst="line">
          <a:avLst/>
        </a:prstGeom>
        <a:ln xmlns:a="http://schemas.openxmlformats.org/drawingml/2006/main" w="22225"/>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fld id="{E0C36E21-BDA6-478B-982B-CD0EE2572B08}" type="datetime1">
              <a:rPr lang="en-US"/>
              <a:pPr>
                <a:defRPr/>
              </a:pPr>
              <a:t>2/13/2017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47076711-5FAC-4471-9DBF-6E224CE7C918}" type="slidenum">
              <a:rPr lang="en-US" altLang="en-US"/>
              <a:pPr/>
              <a:t>‹#›</a:t>
            </a:fld>
            <a:endParaRPr lang="en-US" altLang="en-US"/>
          </a:p>
        </p:txBody>
      </p:sp>
    </p:spTree>
    <p:extLst>
      <p:ext uri="{BB962C8B-B14F-4D97-AF65-F5344CB8AC3E}">
        <p14:creationId xmlns:p14="http://schemas.microsoft.com/office/powerpoint/2010/main" val="1765131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0015776B-E0BB-465C-BD17-0153F23BFADA}" type="datetime1">
              <a:rPr lang="en-US"/>
              <a:pPr>
                <a:defRPr/>
              </a:pPr>
              <a:t>2/13/2017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8FE0CAF8-BFC3-45AD-B0A3-F72D17853EA2}" type="slidenum">
              <a:rPr lang="en-US" altLang="en-US"/>
              <a:pPr/>
              <a:t>‹#›</a:t>
            </a:fld>
            <a:endParaRPr lang="en-US" altLang="en-US"/>
          </a:p>
        </p:txBody>
      </p:sp>
    </p:spTree>
    <p:extLst>
      <p:ext uri="{BB962C8B-B14F-4D97-AF65-F5344CB8AC3E}">
        <p14:creationId xmlns:p14="http://schemas.microsoft.com/office/powerpoint/2010/main" val="2300593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GT, GPC, UGA, Clarke, Greene, Gwinnett</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4ECE5C3-025B-4A2B-B488-D9B8EB00A53D}" type="slidenum">
              <a:rPr lang="en-US" altLang="en-US">
                <a:latin typeface="Calibri" panose="020F0502020204030204" pitchFamily="34" charset="0"/>
              </a:rPr>
              <a:pPr/>
              <a:t>2</a:t>
            </a:fld>
            <a:endParaRPr lang="en-US" altLang="en-US">
              <a:latin typeface="Calibri" panose="020F0502020204030204" pitchFamily="34" charset="0"/>
            </a:endParaRPr>
          </a:p>
        </p:txBody>
      </p:sp>
    </p:spTree>
    <p:extLst>
      <p:ext uri="{BB962C8B-B14F-4D97-AF65-F5344CB8AC3E}">
        <p14:creationId xmlns:p14="http://schemas.microsoft.com/office/powerpoint/2010/main" val="69207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E0CAF8-BFC3-45AD-B0A3-F72D17853EA2}" type="slidenum">
              <a:rPr lang="en-US" altLang="en-US" smtClean="0">
                <a:solidFill>
                  <a:prstClr val="black"/>
                </a:solidFill>
              </a:rPr>
              <a:pPr/>
              <a:t>13</a:t>
            </a:fld>
            <a:endParaRPr lang="en-US" altLang="en-US">
              <a:solidFill>
                <a:prstClr val="black"/>
              </a:solidFill>
            </a:endParaRPr>
          </a:p>
        </p:txBody>
      </p:sp>
    </p:spTree>
    <p:extLst>
      <p:ext uri="{BB962C8B-B14F-4D97-AF65-F5344CB8AC3E}">
        <p14:creationId xmlns:p14="http://schemas.microsoft.com/office/powerpoint/2010/main" val="2814862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E0CAF8-BFC3-45AD-B0A3-F72D17853EA2}" type="slidenum">
              <a:rPr lang="en-US" altLang="en-US" smtClean="0">
                <a:solidFill>
                  <a:prstClr val="black"/>
                </a:solidFill>
              </a:rPr>
              <a:pPr/>
              <a:t>14</a:t>
            </a:fld>
            <a:endParaRPr lang="en-US" altLang="en-US">
              <a:solidFill>
                <a:prstClr val="black"/>
              </a:solidFill>
            </a:endParaRPr>
          </a:p>
        </p:txBody>
      </p:sp>
    </p:spTree>
    <p:extLst>
      <p:ext uri="{BB962C8B-B14F-4D97-AF65-F5344CB8AC3E}">
        <p14:creationId xmlns:p14="http://schemas.microsoft.com/office/powerpoint/2010/main" val="4247044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sz="1200" kern="1200" dirty="0" smtClean="0">
                <a:solidFill>
                  <a:schemeClr val="tx1"/>
                </a:solidFill>
                <a:effectLst/>
                <a:latin typeface="+mn-lt"/>
                <a:ea typeface="MS PGothic" panose="020B0600070205080204" pitchFamily="34" charset="-128"/>
                <a:cs typeface="ＭＳ Ｐゴシック" pitchFamily="-105" charset="-128"/>
              </a:rPr>
              <a:t>Participants generally reported a higher frequency of usage with communication platforms with which they were already acquainted. Email and phone, unsurprisingly, were reported as the most commonly used communication methods. Interestingly, SMS was reported as a more frequent method of communication than traditional telephone among secondary mentees. Regarding Second Life specifically, adoption was slightly higher among post-secondary mentors and mentees.</a:t>
            </a:r>
            <a:endParaRPr lang="en-US" sz="1200" kern="1200" dirty="0" smtClean="0">
              <a:solidFill>
                <a:schemeClr val="tx1"/>
              </a:solidFill>
              <a:effectLst/>
              <a:latin typeface="+mn-lt"/>
              <a:ea typeface="MS PGothic" panose="020B0600070205080204" pitchFamily="34" charset="-128"/>
              <a:cs typeface="ＭＳ Ｐゴシック" pitchFamily="-105" charset="-128"/>
            </a:endParaRPr>
          </a:p>
          <a:p>
            <a:endParaRPr lang="en-US" dirty="0"/>
          </a:p>
        </p:txBody>
      </p:sp>
      <p:sp>
        <p:nvSpPr>
          <p:cNvPr id="4" name="Slide Number Placeholder 3"/>
          <p:cNvSpPr>
            <a:spLocks noGrp="1"/>
          </p:cNvSpPr>
          <p:nvPr>
            <p:ph type="sldNum" sz="quarter" idx="10"/>
          </p:nvPr>
        </p:nvSpPr>
        <p:spPr/>
        <p:txBody>
          <a:bodyPr/>
          <a:lstStyle/>
          <a:p>
            <a:fld id="{8FE0CAF8-BFC3-45AD-B0A3-F72D17853EA2}" type="slidenum">
              <a:rPr lang="en-US" altLang="en-US" smtClean="0"/>
              <a:pPr/>
              <a:t>16</a:t>
            </a:fld>
            <a:endParaRPr lang="en-US" altLang="en-US"/>
          </a:p>
        </p:txBody>
      </p:sp>
    </p:spTree>
    <p:extLst>
      <p:ext uri="{BB962C8B-B14F-4D97-AF65-F5344CB8AC3E}">
        <p14:creationId xmlns:p14="http://schemas.microsoft.com/office/powerpoint/2010/main" val="2774876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years of user data mapped onto months. What we see is a typical trend with high usage early in the</a:t>
            </a:r>
            <a:r>
              <a:rPr lang="en-US" baseline="0" dirty="0" smtClean="0"/>
              <a:t> semester during Fall when training are required, and then a drop off until the next semester. Months coinciding with large, organized events hosted by the project have much higher peaks.</a:t>
            </a:r>
            <a:endParaRPr lang="en-US" dirty="0"/>
          </a:p>
        </p:txBody>
      </p:sp>
      <p:sp>
        <p:nvSpPr>
          <p:cNvPr id="4" name="Slide Number Placeholder 3"/>
          <p:cNvSpPr>
            <a:spLocks noGrp="1"/>
          </p:cNvSpPr>
          <p:nvPr>
            <p:ph type="sldNum" sz="quarter" idx="10"/>
          </p:nvPr>
        </p:nvSpPr>
        <p:spPr/>
        <p:txBody>
          <a:bodyPr/>
          <a:lstStyle/>
          <a:p>
            <a:fld id="{8FE0CAF8-BFC3-45AD-B0A3-F72D17853EA2}" type="slidenum">
              <a:rPr lang="en-US" altLang="en-US" smtClean="0"/>
              <a:pPr/>
              <a:t>17</a:t>
            </a:fld>
            <a:endParaRPr lang="en-US" altLang="en-US"/>
          </a:p>
        </p:txBody>
      </p:sp>
    </p:spTree>
    <p:extLst>
      <p:ext uri="{BB962C8B-B14F-4D97-AF65-F5344CB8AC3E}">
        <p14:creationId xmlns:p14="http://schemas.microsoft.com/office/powerpoint/2010/main" val="1873949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Peaks again coincide with major training events</a:t>
            </a:r>
            <a:r>
              <a:rPr lang="en-US" baseline="0" dirty="0" smtClean="0"/>
              <a:t> or the annual Kick Off (Sept 20). Without the presence of an organized event, peak concurrency remains low. However, mentorship activity remains high throughout the project through other channels.</a:t>
            </a:r>
          </a:p>
          <a:p>
            <a:endParaRPr lang="en-US" baseline="0" dirty="0" smtClean="0"/>
          </a:p>
          <a:p>
            <a:r>
              <a:rPr lang="en-US" baseline="0" dirty="0" smtClean="0"/>
              <a:t>This data shows island activity prior to Gamification efforts in in late 2012 / early 2013.</a:t>
            </a:r>
            <a:endParaRPr lang="en-US" dirty="0"/>
          </a:p>
        </p:txBody>
      </p:sp>
      <p:sp>
        <p:nvSpPr>
          <p:cNvPr id="4" name="Slide Number Placeholder 3"/>
          <p:cNvSpPr>
            <a:spLocks noGrp="1"/>
          </p:cNvSpPr>
          <p:nvPr>
            <p:ph type="sldNum" sz="quarter" idx="10"/>
          </p:nvPr>
        </p:nvSpPr>
        <p:spPr/>
        <p:txBody>
          <a:bodyPr/>
          <a:lstStyle/>
          <a:p>
            <a:fld id="{8FE0CAF8-BFC3-45AD-B0A3-F72D17853EA2}" type="slidenum">
              <a:rPr lang="en-US" altLang="en-US" smtClean="0"/>
              <a:pPr/>
              <a:t>18</a:t>
            </a:fld>
            <a:endParaRPr lang="en-US" altLang="en-US"/>
          </a:p>
        </p:txBody>
      </p:sp>
    </p:spTree>
    <p:extLst>
      <p:ext uri="{BB962C8B-B14F-4D97-AF65-F5344CB8AC3E}">
        <p14:creationId xmlns:p14="http://schemas.microsoft.com/office/powerpoint/2010/main" val="1238813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de-DE" sz="1200" kern="1200" dirty="0" smtClean="0">
                <a:solidFill>
                  <a:schemeClr val="tx1"/>
                </a:solidFill>
                <a:effectLst/>
                <a:latin typeface="+mn-lt"/>
                <a:ea typeface="MS PGothic" panose="020B0600070205080204" pitchFamily="34" charset="-128"/>
                <a:cs typeface="ＭＳ Ｐゴシック" pitchFamily="-105" charset="-128"/>
              </a:rPr>
              <a:t>Symposium Attendee</a:t>
            </a:r>
            <a:endParaRPr lang="en-US" sz="1200" kern="1200" dirty="0" smtClean="0">
              <a:solidFill>
                <a:schemeClr val="tx1"/>
              </a:solidFill>
              <a:effectLst/>
              <a:latin typeface="+mn-lt"/>
              <a:ea typeface="MS PGothic" panose="020B0600070205080204" pitchFamily="34" charset="-128"/>
              <a:cs typeface="ＭＳ Ｐゴシック" pitchFamily="-105" charset="-128"/>
            </a:endParaRPr>
          </a:p>
          <a:p>
            <a:pPr hangingPunct="0"/>
            <a:r>
              <a:rPr lang="de-DE" sz="1200" kern="1200" dirty="0" smtClean="0">
                <a:solidFill>
                  <a:schemeClr val="tx1"/>
                </a:solidFill>
                <a:effectLst/>
                <a:latin typeface="+mn-lt"/>
                <a:ea typeface="MS PGothic" panose="020B0600070205080204" pitchFamily="34" charset="-128"/>
                <a:cs typeface="ＭＳ Ｐゴシック" pitchFamily="-105" charset="-128"/>
              </a:rPr>
              <a:t>Basic Training</a:t>
            </a:r>
            <a:endParaRPr lang="en-US" sz="1200" kern="1200" dirty="0" smtClean="0">
              <a:solidFill>
                <a:schemeClr val="tx1"/>
              </a:solidFill>
              <a:effectLst/>
              <a:latin typeface="+mn-lt"/>
              <a:ea typeface="MS PGothic" panose="020B0600070205080204" pitchFamily="34" charset="-128"/>
              <a:cs typeface="ＭＳ Ｐゴシック" pitchFamily="-105" charset="-128"/>
            </a:endParaRPr>
          </a:p>
          <a:p>
            <a:pPr hangingPunct="0"/>
            <a:r>
              <a:rPr lang="de-DE" sz="1200" kern="1200" dirty="0" smtClean="0">
                <a:solidFill>
                  <a:schemeClr val="tx1"/>
                </a:solidFill>
                <a:effectLst/>
                <a:latin typeface="+mn-lt"/>
                <a:ea typeface="MS PGothic" panose="020B0600070205080204" pitchFamily="34" charset="-128"/>
                <a:cs typeface="ＭＳ Ｐゴシック" pitchFamily="-105" charset="-128"/>
              </a:rPr>
              <a:t>Lake Angler</a:t>
            </a:r>
            <a:endParaRPr lang="en-US" sz="1200" kern="1200" dirty="0" smtClean="0">
              <a:solidFill>
                <a:schemeClr val="tx1"/>
              </a:solidFill>
              <a:effectLst/>
              <a:latin typeface="+mn-lt"/>
              <a:ea typeface="MS PGothic" panose="020B0600070205080204" pitchFamily="34" charset="-128"/>
              <a:cs typeface="ＭＳ Ｐゴシック" pitchFamily="-105" charset="-128"/>
            </a:endParaRPr>
          </a:p>
          <a:p>
            <a:pPr hangingPunct="0"/>
            <a:r>
              <a:rPr lang="de-DE" sz="1200" kern="1200" dirty="0" smtClean="0">
                <a:solidFill>
                  <a:schemeClr val="tx1"/>
                </a:solidFill>
                <a:effectLst/>
                <a:latin typeface="+mn-lt"/>
                <a:ea typeface="MS PGothic" panose="020B0600070205080204" pitchFamily="34" charset="-128"/>
                <a:cs typeface="ＭＳ Ｐゴシック" pitchFamily="-105" charset="-128"/>
              </a:rPr>
              <a:t>Clean Water</a:t>
            </a:r>
            <a:endParaRPr lang="en-US" sz="1200" kern="1200" dirty="0" smtClean="0">
              <a:solidFill>
                <a:schemeClr val="tx1"/>
              </a:solidFill>
              <a:effectLst/>
              <a:latin typeface="+mn-lt"/>
              <a:ea typeface="MS PGothic" panose="020B0600070205080204" pitchFamily="34" charset="-128"/>
              <a:cs typeface="ＭＳ Ｐゴシック" pitchFamily="-105" charset="-128"/>
            </a:endParaRPr>
          </a:p>
          <a:p>
            <a:pPr hangingPunct="0"/>
            <a:r>
              <a:rPr lang="de-DE" sz="1200" kern="1200" dirty="0" smtClean="0">
                <a:solidFill>
                  <a:schemeClr val="tx1"/>
                </a:solidFill>
                <a:effectLst/>
                <a:latin typeface="+mn-lt"/>
                <a:ea typeface="MS PGothic" panose="020B0600070205080204" pitchFamily="34" charset="-128"/>
                <a:cs typeface="ＭＳ Ｐゴシック" pitchFamily="-105" charset="-128"/>
              </a:rPr>
              <a:t>Kick-Off Attendee</a:t>
            </a:r>
            <a:endParaRPr lang="en-US" sz="1200" kern="1200" dirty="0" smtClean="0">
              <a:solidFill>
                <a:schemeClr val="tx1"/>
              </a:solidFill>
              <a:effectLst/>
              <a:latin typeface="+mn-lt"/>
              <a:ea typeface="MS PGothic" panose="020B0600070205080204" pitchFamily="34" charset="-128"/>
              <a:cs typeface="ＭＳ Ｐゴシック" pitchFamily="-105" charset="-128"/>
            </a:endParaRPr>
          </a:p>
          <a:p>
            <a:pPr hangingPunct="0"/>
            <a:r>
              <a:rPr lang="de-DE" sz="1200" kern="1200" dirty="0" smtClean="0">
                <a:solidFill>
                  <a:schemeClr val="tx1"/>
                </a:solidFill>
                <a:effectLst/>
                <a:latin typeface="+mn-lt"/>
                <a:ea typeface="MS PGothic" panose="020B0600070205080204" pitchFamily="34" charset="-128"/>
                <a:cs typeface="ＭＳ Ｐゴシック" pitchFamily="-105" charset="-128"/>
              </a:rPr>
              <a:t>Build 101</a:t>
            </a:r>
            <a:endParaRPr lang="en-US" sz="1200" kern="1200" dirty="0" smtClean="0">
              <a:solidFill>
                <a:schemeClr val="tx1"/>
              </a:solidFill>
              <a:effectLst/>
              <a:latin typeface="+mn-lt"/>
              <a:ea typeface="MS PGothic" panose="020B0600070205080204" pitchFamily="34" charset="-128"/>
              <a:cs typeface="ＭＳ Ｐゴシック" pitchFamily="-105" charset="-128"/>
            </a:endParaRPr>
          </a:p>
          <a:p>
            <a:pPr hangingPunct="0"/>
            <a:r>
              <a:rPr lang="de-DE" sz="1200" kern="1200" dirty="0" smtClean="0">
                <a:solidFill>
                  <a:schemeClr val="tx1"/>
                </a:solidFill>
                <a:effectLst/>
                <a:latin typeface="+mn-lt"/>
                <a:ea typeface="MS PGothic" panose="020B0600070205080204" pitchFamily="34" charset="-128"/>
                <a:cs typeface="ＭＳ Ｐゴシック" pitchFamily="-105" charset="-128"/>
              </a:rPr>
              <a:t>Coral Reef Angler</a:t>
            </a:r>
            <a:endParaRPr lang="en-US" sz="1200" kern="1200" dirty="0" smtClean="0">
              <a:solidFill>
                <a:schemeClr val="tx1"/>
              </a:solidFill>
              <a:effectLst/>
              <a:latin typeface="+mn-lt"/>
              <a:ea typeface="MS PGothic" panose="020B0600070205080204" pitchFamily="34" charset="-128"/>
              <a:cs typeface="ＭＳ Ｐゴシック" pitchFamily="-105" charset="-128"/>
            </a:endParaRPr>
          </a:p>
          <a:p>
            <a:pPr hangingPunct="0"/>
            <a:r>
              <a:rPr lang="de-DE" sz="1200" kern="1200" dirty="0" smtClean="0">
                <a:solidFill>
                  <a:schemeClr val="tx1"/>
                </a:solidFill>
                <a:effectLst/>
                <a:latin typeface="+mn-lt"/>
                <a:ea typeface="MS PGothic" panose="020B0600070205080204" pitchFamily="34" charset="-128"/>
                <a:cs typeface="ＭＳ Ｐゴシック" pitchFamily="-105" charset="-128"/>
              </a:rPr>
              <a:t>Wildlife</a:t>
            </a:r>
            <a:endParaRPr lang="en-US" sz="1200" kern="1200" dirty="0" smtClean="0">
              <a:solidFill>
                <a:schemeClr val="tx1"/>
              </a:solidFill>
              <a:effectLst/>
              <a:latin typeface="+mn-lt"/>
              <a:ea typeface="MS PGothic" panose="020B0600070205080204" pitchFamily="34" charset="-128"/>
              <a:cs typeface="ＭＳ Ｐゴシック" pitchFamily="-105" charset="-128"/>
            </a:endParaRPr>
          </a:p>
          <a:p>
            <a:pPr hangingPunct="0"/>
            <a:r>
              <a:rPr lang="de-DE" sz="1200" kern="1200" dirty="0" smtClean="0">
                <a:solidFill>
                  <a:schemeClr val="tx1"/>
                </a:solidFill>
                <a:effectLst/>
                <a:latin typeface="+mn-lt"/>
                <a:ea typeface="MS PGothic" panose="020B0600070205080204" pitchFamily="34" charset="-128"/>
                <a:cs typeface="ＭＳ Ｐゴシック" pitchFamily="-105" charset="-128"/>
              </a:rPr>
              <a:t> </a:t>
            </a:r>
            <a:endParaRPr lang="en-US" sz="1200" kern="1200" dirty="0" smtClean="0">
              <a:solidFill>
                <a:schemeClr val="tx1"/>
              </a:solidFill>
              <a:effectLst/>
              <a:latin typeface="+mn-lt"/>
              <a:ea typeface="MS PGothic" panose="020B0600070205080204" pitchFamily="34" charset="-128"/>
              <a:cs typeface="ＭＳ Ｐゴシック" pitchFamily="-105" charset="-128"/>
            </a:endParaRPr>
          </a:p>
          <a:p>
            <a:pPr hangingPunct="0"/>
            <a:r>
              <a:rPr lang="de-DE" sz="1200" kern="1200" dirty="0" smtClean="0">
                <a:solidFill>
                  <a:schemeClr val="tx1"/>
                </a:solidFill>
                <a:effectLst/>
                <a:latin typeface="+mn-lt"/>
                <a:ea typeface="MS PGothic" panose="020B0600070205080204" pitchFamily="34" charset="-128"/>
                <a:cs typeface="ＭＳ Ｐゴシック" pitchFamily="-105" charset="-128"/>
              </a:rPr>
              <a:t>Traveler</a:t>
            </a:r>
            <a:endParaRPr lang="en-US" sz="1200" kern="1200" dirty="0" smtClean="0">
              <a:solidFill>
                <a:schemeClr val="tx1"/>
              </a:solidFill>
              <a:effectLst/>
              <a:latin typeface="+mn-lt"/>
              <a:ea typeface="MS PGothic" panose="020B0600070205080204" pitchFamily="34" charset="-128"/>
              <a:cs typeface="ＭＳ Ｐゴシック" pitchFamily="-105" charset="-128"/>
            </a:endParaRPr>
          </a:p>
          <a:p>
            <a:pPr hangingPunct="0"/>
            <a:r>
              <a:rPr lang="de-DE" sz="1200" kern="1200" dirty="0" smtClean="0">
                <a:solidFill>
                  <a:schemeClr val="tx1"/>
                </a:solidFill>
                <a:effectLst/>
                <a:latin typeface="+mn-lt"/>
                <a:ea typeface="MS PGothic" panose="020B0600070205080204" pitchFamily="34" charset="-128"/>
                <a:cs typeface="ＭＳ Ｐゴシック" pitchFamily="-105" charset="-128"/>
              </a:rPr>
              <a:t>Sea Angler</a:t>
            </a:r>
            <a:endParaRPr lang="en-US" sz="1200" kern="1200" dirty="0" smtClean="0">
              <a:solidFill>
                <a:schemeClr val="tx1"/>
              </a:solidFill>
              <a:effectLst/>
              <a:latin typeface="+mn-lt"/>
              <a:ea typeface="MS PGothic" panose="020B0600070205080204" pitchFamily="34" charset="-128"/>
              <a:cs typeface="ＭＳ Ｐゴシック" pitchFamily="-105" charset="-128"/>
            </a:endParaRPr>
          </a:p>
          <a:p>
            <a:pPr hangingPunct="0"/>
            <a:r>
              <a:rPr lang="de-DE" sz="1200" kern="1200" dirty="0" smtClean="0">
                <a:solidFill>
                  <a:schemeClr val="tx1"/>
                </a:solidFill>
                <a:effectLst/>
                <a:latin typeface="+mn-lt"/>
                <a:ea typeface="MS PGothic" panose="020B0600070205080204" pitchFamily="34" charset="-128"/>
                <a:cs typeface="ＭＳ Ｐゴシック" pitchFamily="-105" charset="-128"/>
              </a:rPr>
              <a:t>Botany</a:t>
            </a:r>
            <a:endParaRPr lang="en-US" sz="1200" kern="1200" dirty="0" smtClean="0">
              <a:solidFill>
                <a:schemeClr val="tx1"/>
              </a:solidFill>
              <a:effectLst/>
              <a:latin typeface="+mn-lt"/>
              <a:ea typeface="MS PGothic" panose="020B0600070205080204" pitchFamily="34" charset="-128"/>
              <a:cs typeface="ＭＳ Ｐゴシック" pitchFamily="-105" charset="-128"/>
            </a:endParaRPr>
          </a:p>
          <a:p>
            <a:pPr hangingPunct="0"/>
            <a:r>
              <a:rPr lang="de-DE" sz="1200" kern="1200" dirty="0" smtClean="0">
                <a:solidFill>
                  <a:schemeClr val="tx1"/>
                </a:solidFill>
                <a:effectLst/>
                <a:latin typeface="+mn-lt"/>
                <a:ea typeface="MS PGothic" panose="020B0600070205080204" pitchFamily="34" charset="-128"/>
                <a:cs typeface="ＭＳ Ｐゴシック" pitchFamily="-105" charset="-128"/>
              </a:rPr>
              <a:t> </a:t>
            </a:r>
            <a:endParaRPr lang="en-US" sz="1200" kern="1200" dirty="0" smtClean="0">
              <a:solidFill>
                <a:schemeClr val="tx1"/>
              </a:solidFill>
              <a:effectLst/>
              <a:latin typeface="+mn-lt"/>
              <a:ea typeface="MS PGothic" panose="020B0600070205080204" pitchFamily="34" charset="-128"/>
              <a:cs typeface="ＭＳ Ｐゴシック" pitchFamily="-105" charset="-128"/>
            </a:endParaRPr>
          </a:p>
          <a:p>
            <a:pPr hangingPunct="0"/>
            <a:r>
              <a:rPr lang="de-DE" sz="1200" kern="1200" dirty="0" smtClean="0">
                <a:solidFill>
                  <a:schemeClr val="tx1"/>
                </a:solidFill>
                <a:effectLst/>
                <a:latin typeface="+mn-lt"/>
                <a:ea typeface="MS PGothic" panose="020B0600070205080204" pitchFamily="34" charset="-128"/>
                <a:cs typeface="ＭＳ Ｐゴシック" pitchFamily="-105" charset="-128"/>
              </a:rPr>
              <a:t>Scavenger Hunt</a:t>
            </a:r>
            <a:endParaRPr lang="en-US" sz="1200" kern="1200" dirty="0" smtClean="0">
              <a:solidFill>
                <a:schemeClr val="tx1"/>
              </a:solidFill>
              <a:effectLst/>
              <a:latin typeface="+mn-lt"/>
              <a:ea typeface="MS PGothic" panose="020B0600070205080204" pitchFamily="34" charset="-128"/>
              <a:cs typeface="ＭＳ Ｐゴシック" pitchFamily="-105" charset="-128"/>
            </a:endParaRPr>
          </a:p>
          <a:p>
            <a:pPr hangingPunct="0"/>
            <a:r>
              <a:rPr lang="de-DE" sz="1200" kern="1200" dirty="0" smtClean="0">
                <a:solidFill>
                  <a:schemeClr val="tx1"/>
                </a:solidFill>
                <a:effectLst/>
                <a:latin typeface="+mn-lt"/>
                <a:ea typeface="MS PGothic" panose="020B0600070205080204" pitchFamily="34" charset="-128"/>
                <a:cs typeface="ＭＳ Ｐゴシック" pitchFamily="-105" charset="-128"/>
              </a:rPr>
              <a:t>Master Angler</a:t>
            </a:r>
            <a:endParaRPr lang="en-US" sz="1200" kern="1200" dirty="0" smtClean="0">
              <a:solidFill>
                <a:schemeClr val="tx1"/>
              </a:solidFill>
              <a:effectLst/>
              <a:latin typeface="+mn-lt"/>
              <a:ea typeface="MS PGothic" panose="020B0600070205080204" pitchFamily="34" charset="-128"/>
              <a:cs typeface="ＭＳ Ｐゴシック" pitchFamily="-105" charset="-128"/>
            </a:endParaRPr>
          </a:p>
          <a:p>
            <a:pPr hangingPunct="0"/>
            <a:r>
              <a:rPr lang="de-DE" sz="1200" kern="1200" dirty="0" smtClean="0">
                <a:solidFill>
                  <a:schemeClr val="tx1"/>
                </a:solidFill>
                <a:effectLst/>
                <a:latin typeface="+mn-lt"/>
                <a:ea typeface="MS PGothic" panose="020B0600070205080204" pitchFamily="34" charset="-128"/>
                <a:cs typeface="ＭＳ Ｐゴシック" pitchFamily="-105" charset="-128"/>
              </a:rPr>
              <a:t>Light in a Bottle</a:t>
            </a:r>
            <a:endParaRPr lang="en-US" sz="1200" kern="1200" dirty="0" smtClean="0">
              <a:solidFill>
                <a:schemeClr val="tx1"/>
              </a:solidFill>
              <a:effectLst/>
              <a:latin typeface="+mn-lt"/>
              <a:ea typeface="MS PGothic" panose="020B0600070205080204" pitchFamily="34" charset="-128"/>
              <a:cs typeface="ＭＳ Ｐゴシック" pitchFamily="-105" charset="-128"/>
            </a:endParaRPr>
          </a:p>
          <a:p>
            <a:endParaRPr lang="en-US" dirty="0"/>
          </a:p>
        </p:txBody>
      </p:sp>
      <p:sp>
        <p:nvSpPr>
          <p:cNvPr id="4" name="Slide Number Placeholder 3"/>
          <p:cNvSpPr>
            <a:spLocks noGrp="1"/>
          </p:cNvSpPr>
          <p:nvPr>
            <p:ph type="sldNum" sz="quarter" idx="10"/>
          </p:nvPr>
        </p:nvSpPr>
        <p:spPr/>
        <p:txBody>
          <a:bodyPr/>
          <a:lstStyle/>
          <a:p>
            <a:fld id="{8FE0CAF8-BFC3-45AD-B0A3-F72D17853EA2}" type="slidenum">
              <a:rPr lang="en-US" altLang="en-US" smtClean="0"/>
              <a:pPr/>
              <a:t>19</a:t>
            </a:fld>
            <a:endParaRPr lang="en-US" altLang="en-US"/>
          </a:p>
        </p:txBody>
      </p:sp>
    </p:spTree>
    <p:extLst>
      <p:ext uri="{BB962C8B-B14F-4D97-AF65-F5344CB8AC3E}">
        <p14:creationId xmlns:p14="http://schemas.microsoft.com/office/powerpoint/2010/main" val="3877078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Gamification made no significant impact</a:t>
            </a:r>
            <a:r>
              <a:rPr lang="en-US" baseline="0" dirty="0" smtClean="0"/>
              <a:t> on the usage of the VLR. However, increased numbers of trainings, activities, and special events *did* push additional traffic to the VLR on those specific days. In a nutshell, the VLR is a useful tool but not perceived as a standard mode of communication. It’s something different from a phone call, text, or IM, and it is not considered a primary tool for most participants.</a:t>
            </a:r>
            <a:endParaRPr lang="en-US" dirty="0"/>
          </a:p>
        </p:txBody>
      </p:sp>
      <p:sp>
        <p:nvSpPr>
          <p:cNvPr id="4" name="Slide Number Placeholder 3"/>
          <p:cNvSpPr>
            <a:spLocks noGrp="1"/>
          </p:cNvSpPr>
          <p:nvPr>
            <p:ph type="sldNum" sz="quarter" idx="10"/>
          </p:nvPr>
        </p:nvSpPr>
        <p:spPr/>
        <p:txBody>
          <a:bodyPr/>
          <a:lstStyle/>
          <a:p>
            <a:fld id="{8FE0CAF8-BFC3-45AD-B0A3-F72D17853EA2}" type="slidenum">
              <a:rPr lang="en-US" altLang="en-US" smtClean="0"/>
              <a:pPr/>
              <a:t>20</a:t>
            </a:fld>
            <a:endParaRPr lang="en-US" altLang="en-US"/>
          </a:p>
        </p:txBody>
      </p:sp>
    </p:spTree>
    <p:extLst>
      <p:ext uri="{BB962C8B-B14F-4D97-AF65-F5344CB8AC3E}">
        <p14:creationId xmlns:p14="http://schemas.microsoft.com/office/powerpoint/2010/main" val="3199574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Gamification made no significant impact</a:t>
            </a:r>
            <a:r>
              <a:rPr lang="en-US" baseline="0" dirty="0" smtClean="0"/>
              <a:t> on the usage of the VLR. However, increased numbers of trainings, activities, and special events *did* push additional traffic to the VLR on those specific days. In a nutshell, the VLR is a useful tool but not perceived as a standard mode of communication. It’s something different from a phone call, text, or IM, and it is not considered a primary tool for most participants.</a:t>
            </a:r>
            <a:endParaRPr lang="en-US" dirty="0"/>
          </a:p>
        </p:txBody>
      </p:sp>
      <p:sp>
        <p:nvSpPr>
          <p:cNvPr id="4" name="Slide Number Placeholder 3"/>
          <p:cNvSpPr>
            <a:spLocks noGrp="1"/>
          </p:cNvSpPr>
          <p:nvPr>
            <p:ph type="sldNum" sz="quarter" idx="10"/>
          </p:nvPr>
        </p:nvSpPr>
        <p:spPr/>
        <p:txBody>
          <a:bodyPr/>
          <a:lstStyle/>
          <a:p>
            <a:fld id="{8FE0CAF8-BFC3-45AD-B0A3-F72D17853EA2}" type="slidenum">
              <a:rPr lang="en-US" altLang="en-US" smtClean="0"/>
              <a:pPr/>
              <a:t>21</a:t>
            </a:fld>
            <a:endParaRPr lang="en-US" altLang="en-US"/>
          </a:p>
        </p:txBody>
      </p:sp>
    </p:spTree>
    <p:extLst>
      <p:ext uri="{BB962C8B-B14F-4D97-AF65-F5344CB8AC3E}">
        <p14:creationId xmlns:p14="http://schemas.microsoft.com/office/powerpoint/2010/main" val="379979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fld id="{6650572F-9780-4252-82A2-176C9FDFBF35}" type="slidenum">
              <a:rPr lang="en-US" altLang="en-US"/>
              <a:pPr/>
              <a:t>‹#›</a:t>
            </a:fld>
            <a:endParaRPr lang="en-US" altLang="en-US"/>
          </a:p>
        </p:txBody>
      </p:sp>
      <p:sp>
        <p:nvSpPr>
          <p:cNvPr id="5" name="Footer Placeholder 3"/>
          <p:cNvSpPr>
            <a:spLocks noGrp="1"/>
          </p:cNvSpPr>
          <p:nvPr>
            <p:ph type="ftr" sz="quarter" idx="11"/>
          </p:nvPr>
        </p:nvSpPr>
        <p:spPr/>
        <p:txBody>
          <a:bodyPr/>
          <a:lstStyle>
            <a:lvl1pPr>
              <a:defRPr>
                <a:solidFill>
                  <a:schemeClr val="bg2">
                    <a:lumMod val="25000"/>
                  </a:schemeClr>
                </a:solidFill>
                <a:latin typeface="Century Gothic" pitchFamily="34" charset="0"/>
              </a:defRPr>
            </a:lvl1pPr>
          </a:lstStyle>
          <a:p>
            <a:pPr>
              <a:defRPr/>
            </a:pPr>
            <a:r>
              <a:rPr lang="en-US"/>
              <a:t>www.georgiabreakthru.org</a:t>
            </a:r>
          </a:p>
        </p:txBody>
      </p:sp>
    </p:spTree>
    <p:extLst>
      <p:ext uri="{BB962C8B-B14F-4D97-AF65-F5344CB8AC3E}">
        <p14:creationId xmlns:p14="http://schemas.microsoft.com/office/powerpoint/2010/main" val="4069303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363C05B9-F962-4B48-A4B0-E55F122C0DD3}" type="slidenum">
              <a:rPr lang="en-US" altLang="en-US"/>
              <a:pPr/>
              <a:t>‹#›</a:t>
            </a:fld>
            <a:endParaRPr lang="en-US" altLang="en-US"/>
          </a:p>
        </p:txBody>
      </p:sp>
      <p:sp>
        <p:nvSpPr>
          <p:cNvPr id="6" name="Footer Placeholder 3"/>
          <p:cNvSpPr>
            <a:spLocks noGrp="1"/>
          </p:cNvSpPr>
          <p:nvPr>
            <p:ph type="ftr" sz="quarter" idx="12"/>
          </p:nvPr>
        </p:nvSpPr>
        <p:spPr/>
        <p:txBody>
          <a:bodyPr/>
          <a:lstStyle>
            <a:lvl1pPr>
              <a:defRPr>
                <a:solidFill>
                  <a:schemeClr val="bg2">
                    <a:lumMod val="25000"/>
                  </a:schemeClr>
                </a:solidFill>
                <a:latin typeface="Century Gothic" pitchFamily="34" charset="0"/>
              </a:defRPr>
            </a:lvl1pPr>
          </a:lstStyle>
          <a:p>
            <a:pPr>
              <a:defRPr/>
            </a:pPr>
            <a:r>
              <a:rPr lang="en-US"/>
              <a:t>www.georgiabreakthru.org</a:t>
            </a:r>
          </a:p>
        </p:txBody>
      </p:sp>
    </p:spTree>
    <p:extLst>
      <p:ext uri="{BB962C8B-B14F-4D97-AF65-F5344CB8AC3E}">
        <p14:creationId xmlns:p14="http://schemas.microsoft.com/office/powerpoint/2010/main" val="3789971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E39F2EBC-EAA0-4F96-9D3D-E98343472847}" type="slidenum">
              <a:rPr lang="en-US" altLang="en-US"/>
              <a:pPr/>
              <a:t>‹#›</a:t>
            </a:fld>
            <a:endParaRPr lang="en-US" altLang="en-US"/>
          </a:p>
        </p:txBody>
      </p:sp>
      <p:sp>
        <p:nvSpPr>
          <p:cNvPr id="6" name="Footer Placeholder 3"/>
          <p:cNvSpPr>
            <a:spLocks noGrp="1"/>
          </p:cNvSpPr>
          <p:nvPr>
            <p:ph type="ftr" sz="quarter" idx="12"/>
          </p:nvPr>
        </p:nvSpPr>
        <p:spPr/>
        <p:txBody>
          <a:bodyPr/>
          <a:lstStyle>
            <a:lvl1pPr>
              <a:defRPr>
                <a:solidFill>
                  <a:schemeClr val="bg2">
                    <a:lumMod val="25000"/>
                  </a:schemeClr>
                </a:solidFill>
                <a:latin typeface="Century Gothic" pitchFamily="34" charset="0"/>
              </a:defRPr>
            </a:lvl1pPr>
          </a:lstStyle>
          <a:p>
            <a:pPr>
              <a:defRPr/>
            </a:pPr>
            <a:r>
              <a:rPr lang="en-US"/>
              <a:t>www.georgiabreakthru.org</a:t>
            </a:r>
          </a:p>
        </p:txBody>
      </p:sp>
    </p:spTree>
    <p:extLst>
      <p:ext uri="{BB962C8B-B14F-4D97-AF65-F5344CB8AC3E}">
        <p14:creationId xmlns:p14="http://schemas.microsoft.com/office/powerpoint/2010/main" val="2104630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23E61387-50CE-4324-A0C9-5AEB46FBD026}" type="slidenum">
              <a:rPr lang="en-US" altLang="en-US"/>
              <a:pPr/>
              <a:t>‹#›</a:t>
            </a:fld>
            <a:endParaRPr lang="en-US" altLang="en-US"/>
          </a:p>
        </p:txBody>
      </p:sp>
      <p:sp>
        <p:nvSpPr>
          <p:cNvPr id="6" name="Footer Placeholder 3"/>
          <p:cNvSpPr>
            <a:spLocks noGrp="1"/>
          </p:cNvSpPr>
          <p:nvPr>
            <p:ph type="ftr" sz="quarter" idx="12"/>
          </p:nvPr>
        </p:nvSpPr>
        <p:spPr/>
        <p:txBody>
          <a:bodyPr/>
          <a:lstStyle>
            <a:lvl1pPr>
              <a:defRPr>
                <a:solidFill>
                  <a:schemeClr val="bg2">
                    <a:lumMod val="25000"/>
                  </a:schemeClr>
                </a:solidFill>
                <a:latin typeface="Century Gothic" pitchFamily="34" charset="0"/>
              </a:defRPr>
            </a:lvl1pPr>
          </a:lstStyle>
          <a:p>
            <a:pPr>
              <a:defRPr/>
            </a:pPr>
            <a:r>
              <a:rPr lang="en-US"/>
              <a:t>www.georgiabreakthru.org</a:t>
            </a:r>
          </a:p>
        </p:txBody>
      </p:sp>
    </p:spTree>
    <p:extLst>
      <p:ext uri="{BB962C8B-B14F-4D97-AF65-F5344CB8AC3E}">
        <p14:creationId xmlns:p14="http://schemas.microsoft.com/office/powerpoint/2010/main" val="141684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C91679A9-9FD8-4403-818D-AFEA5907A6BF}" type="slidenum">
              <a:rPr lang="en-US" altLang="en-US"/>
              <a:pPr/>
              <a:t>‹#›</a:t>
            </a:fld>
            <a:endParaRPr lang="en-US" altLang="en-US"/>
          </a:p>
        </p:txBody>
      </p:sp>
      <p:sp>
        <p:nvSpPr>
          <p:cNvPr id="6" name="Footer Placeholder 3"/>
          <p:cNvSpPr>
            <a:spLocks noGrp="1"/>
          </p:cNvSpPr>
          <p:nvPr>
            <p:ph type="ftr" sz="quarter" idx="12"/>
          </p:nvPr>
        </p:nvSpPr>
        <p:spPr/>
        <p:txBody>
          <a:bodyPr/>
          <a:lstStyle>
            <a:lvl1pPr>
              <a:defRPr>
                <a:solidFill>
                  <a:schemeClr val="bg2">
                    <a:lumMod val="25000"/>
                  </a:schemeClr>
                </a:solidFill>
                <a:latin typeface="Century Gothic" pitchFamily="34" charset="0"/>
              </a:defRPr>
            </a:lvl1pPr>
          </a:lstStyle>
          <a:p>
            <a:pPr>
              <a:defRPr/>
            </a:pPr>
            <a:r>
              <a:rPr lang="en-US"/>
              <a:t>www.georgiabreakthru.org</a:t>
            </a:r>
          </a:p>
        </p:txBody>
      </p:sp>
    </p:spTree>
    <p:extLst>
      <p:ext uri="{BB962C8B-B14F-4D97-AF65-F5344CB8AC3E}">
        <p14:creationId xmlns:p14="http://schemas.microsoft.com/office/powerpoint/2010/main" val="2062625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6"/>
          <p:cNvSpPr>
            <a:spLocks noGrp="1"/>
          </p:cNvSpPr>
          <p:nvPr>
            <p:ph type="sldNum" sz="quarter" idx="11"/>
          </p:nvPr>
        </p:nvSpPr>
        <p:spPr/>
        <p:txBody>
          <a:bodyPr/>
          <a:lstStyle>
            <a:lvl1pPr>
              <a:defRPr/>
            </a:lvl1pPr>
          </a:lstStyle>
          <a:p>
            <a:fld id="{D79DD309-3533-496D-9C29-CC5C52F85C4C}" type="slidenum">
              <a:rPr lang="en-US" altLang="en-US"/>
              <a:pPr/>
              <a:t>‹#›</a:t>
            </a:fld>
            <a:endParaRPr lang="en-US" altLang="en-US"/>
          </a:p>
        </p:txBody>
      </p:sp>
      <p:sp>
        <p:nvSpPr>
          <p:cNvPr id="7" name="Footer Placeholder 3"/>
          <p:cNvSpPr>
            <a:spLocks noGrp="1"/>
          </p:cNvSpPr>
          <p:nvPr>
            <p:ph type="ftr" sz="quarter" idx="12"/>
          </p:nvPr>
        </p:nvSpPr>
        <p:spPr/>
        <p:txBody>
          <a:bodyPr/>
          <a:lstStyle>
            <a:lvl1pPr>
              <a:defRPr>
                <a:solidFill>
                  <a:schemeClr val="bg2">
                    <a:lumMod val="25000"/>
                  </a:schemeClr>
                </a:solidFill>
                <a:latin typeface="Century Gothic" pitchFamily="34" charset="0"/>
              </a:defRPr>
            </a:lvl1pPr>
          </a:lstStyle>
          <a:p>
            <a:pPr>
              <a:defRPr/>
            </a:pPr>
            <a:r>
              <a:rPr lang="en-US"/>
              <a:t>www.georgiabreakthru.org</a:t>
            </a:r>
          </a:p>
        </p:txBody>
      </p:sp>
    </p:spTree>
    <p:extLst>
      <p:ext uri="{BB962C8B-B14F-4D97-AF65-F5344CB8AC3E}">
        <p14:creationId xmlns:p14="http://schemas.microsoft.com/office/powerpoint/2010/main" val="975433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8" name="Slide Number Placeholder 8"/>
          <p:cNvSpPr>
            <a:spLocks noGrp="1"/>
          </p:cNvSpPr>
          <p:nvPr>
            <p:ph type="sldNum" sz="quarter" idx="11"/>
          </p:nvPr>
        </p:nvSpPr>
        <p:spPr/>
        <p:txBody>
          <a:bodyPr/>
          <a:lstStyle>
            <a:lvl1pPr>
              <a:defRPr/>
            </a:lvl1pPr>
          </a:lstStyle>
          <a:p>
            <a:fld id="{1CC7FA5B-8444-4E34-A4D7-59CC8FC8F0C3}" type="slidenum">
              <a:rPr lang="en-US" altLang="en-US"/>
              <a:pPr/>
              <a:t>‹#›</a:t>
            </a:fld>
            <a:endParaRPr lang="en-US" altLang="en-US"/>
          </a:p>
        </p:txBody>
      </p:sp>
      <p:sp>
        <p:nvSpPr>
          <p:cNvPr id="9" name="Footer Placeholder 3"/>
          <p:cNvSpPr>
            <a:spLocks noGrp="1"/>
          </p:cNvSpPr>
          <p:nvPr>
            <p:ph type="ftr" sz="quarter" idx="12"/>
          </p:nvPr>
        </p:nvSpPr>
        <p:spPr/>
        <p:txBody>
          <a:bodyPr/>
          <a:lstStyle>
            <a:lvl1pPr>
              <a:defRPr>
                <a:solidFill>
                  <a:schemeClr val="bg2">
                    <a:lumMod val="25000"/>
                  </a:schemeClr>
                </a:solidFill>
                <a:latin typeface="Century Gothic" pitchFamily="34" charset="0"/>
              </a:defRPr>
            </a:lvl1pPr>
          </a:lstStyle>
          <a:p>
            <a:pPr>
              <a:defRPr/>
            </a:pPr>
            <a:r>
              <a:rPr lang="en-US"/>
              <a:t>www.georgiabreakthru.org</a:t>
            </a:r>
          </a:p>
        </p:txBody>
      </p:sp>
    </p:spTree>
    <p:extLst>
      <p:ext uri="{BB962C8B-B14F-4D97-AF65-F5344CB8AC3E}">
        <p14:creationId xmlns:p14="http://schemas.microsoft.com/office/powerpoint/2010/main" val="4055879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4" name="Slide Number Placeholder 4"/>
          <p:cNvSpPr>
            <a:spLocks noGrp="1"/>
          </p:cNvSpPr>
          <p:nvPr>
            <p:ph type="sldNum" sz="quarter" idx="11"/>
          </p:nvPr>
        </p:nvSpPr>
        <p:spPr/>
        <p:txBody>
          <a:bodyPr/>
          <a:lstStyle>
            <a:lvl1pPr>
              <a:defRPr/>
            </a:lvl1pPr>
          </a:lstStyle>
          <a:p>
            <a:fld id="{627F2E7A-CFD8-4791-9F03-87C36A31F2A6}" type="slidenum">
              <a:rPr lang="en-US" altLang="en-US"/>
              <a:pPr/>
              <a:t>‹#›</a:t>
            </a:fld>
            <a:endParaRPr lang="en-US" altLang="en-US"/>
          </a:p>
        </p:txBody>
      </p:sp>
      <p:sp>
        <p:nvSpPr>
          <p:cNvPr id="5" name="Footer Placeholder 3"/>
          <p:cNvSpPr>
            <a:spLocks noGrp="1"/>
          </p:cNvSpPr>
          <p:nvPr>
            <p:ph type="ftr" sz="quarter" idx="12"/>
          </p:nvPr>
        </p:nvSpPr>
        <p:spPr/>
        <p:txBody>
          <a:bodyPr/>
          <a:lstStyle>
            <a:lvl1pPr>
              <a:defRPr>
                <a:solidFill>
                  <a:schemeClr val="bg2">
                    <a:lumMod val="25000"/>
                  </a:schemeClr>
                </a:solidFill>
                <a:latin typeface="Century Gothic" pitchFamily="34" charset="0"/>
              </a:defRPr>
            </a:lvl1pPr>
          </a:lstStyle>
          <a:p>
            <a:pPr>
              <a:defRPr/>
            </a:pPr>
            <a:r>
              <a:rPr lang="en-US"/>
              <a:t>www.georgiabreakthru.org</a:t>
            </a:r>
          </a:p>
        </p:txBody>
      </p:sp>
    </p:spTree>
    <p:extLst>
      <p:ext uri="{BB962C8B-B14F-4D97-AF65-F5344CB8AC3E}">
        <p14:creationId xmlns:p14="http://schemas.microsoft.com/office/powerpoint/2010/main" val="1899504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3" name="Slide Number Placeholder 3"/>
          <p:cNvSpPr>
            <a:spLocks noGrp="1"/>
          </p:cNvSpPr>
          <p:nvPr>
            <p:ph type="sldNum" sz="quarter" idx="11"/>
          </p:nvPr>
        </p:nvSpPr>
        <p:spPr/>
        <p:txBody>
          <a:bodyPr/>
          <a:lstStyle>
            <a:lvl1pPr>
              <a:defRPr/>
            </a:lvl1pPr>
          </a:lstStyle>
          <a:p>
            <a:fld id="{AD51F8AF-DD4E-4591-932F-4BB06F4FC119}" type="slidenum">
              <a:rPr lang="en-US" altLang="en-US"/>
              <a:pPr/>
              <a:t>‹#›</a:t>
            </a:fld>
            <a:endParaRPr lang="en-US" altLang="en-US"/>
          </a:p>
        </p:txBody>
      </p:sp>
      <p:sp>
        <p:nvSpPr>
          <p:cNvPr id="4" name="Footer Placeholder 3"/>
          <p:cNvSpPr>
            <a:spLocks noGrp="1"/>
          </p:cNvSpPr>
          <p:nvPr>
            <p:ph type="ftr" sz="quarter" idx="12"/>
          </p:nvPr>
        </p:nvSpPr>
        <p:spPr/>
        <p:txBody>
          <a:bodyPr/>
          <a:lstStyle>
            <a:lvl1pPr>
              <a:defRPr>
                <a:solidFill>
                  <a:schemeClr val="bg2">
                    <a:lumMod val="25000"/>
                  </a:schemeClr>
                </a:solidFill>
                <a:latin typeface="Century Gothic" pitchFamily="34" charset="0"/>
              </a:defRPr>
            </a:lvl1pPr>
          </a:lstStyle>
          <a:p>
            <a:pPr>
              <a:defRPr/>
            </a:pPr>
            <a:r>
              <a:rPr lang="en-US"/>
              <a:t>www.georgiabreakthru.org</a:t>
            </a:r>
          </a:p>
        </p:txBody>
      </p:sp>
    </p:spTree>
    <p:extLst>
      <p:ext uri="{BB962C8B-B14F-4D97-AF65-F5344CB8AC3E}">
        <p14:creationId xmlns:p14="http://schemas.microsoft.com/office/powerpoint/2010/main" val="945730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6"/>
          <p:cNvSpPr>
            <a:spLocks noGrp="1"/>
          </p:cNvSpPr>
          <p:nvPr>
            <p:ph type="sldNum" sz="quarter" idx="11"/>
          </p:nvPr>
        </p:nvSpPr>
        <p:spPr/>
        <p:txBody>
          <a:bodyPr/>
          <a:lstStyle>
            <a:lvl1pPr>
              <a:defRPr/>
            </a:lvl1pPr>
          </a:lstStyle>
          <a:p>
            <a:fld id="{C407061E-833B-46C6-8F18-45551FC41EC3}" type="slidenum">
              <a:rPr lang="en-US" altLang="en-US"/>
              <a:pPr/>
              <a:t>‹#›</a:t>
            </a:fld>
            <a:endParaRPr lang="en-US" altLang="en-US"/>
          </a:p>
        </p:txBody>
      </p:sp>
      <p:sp>
        <p:nvSpPr>
          <p:cNvPr id="7" name="Footer Placeholder 3"/>
          <p:cNvSpPr>
            <a:spLocks noGrp="1"/>
          </p:cNvSpPr>
          <p:nvPr>
            <p:ph type="ftr" sz="quarter" idx="12"/>
          </p:nvPr>
        </p:nvSpPr>
        <p:spPr/>
        <p:txBody>
          <a:bodyPr/>
          <a:lstStyle>
            <a:lvl1pPr>
              <a:defRPr>
                <a:solidFill>
                  <a:schemeClr val="bg2">
                    <a:lumMod val="25000"/>
                  </a:schemeClr>
                </a:solidFill>
                <a:latin typeface="Century Gothic" pitchFamily="34" charset="0"/>
              </a:defRPr>
            </a:lvl1pPr>
          </a:lstStyle>
          <a:p>
            <a:pPr>
              <a:defRPr/>
            </a:pPr>
            <a:r>
              <a:rPr lang="en-US"/>
              <a:t>www.georgiabreakthru.org</a:t>
            </a:r>
          </a:p>
        </p:txBody>
      </p:sp>
    </p:spTree>
    <p:extLst>
      <p:ext uri="{BB962C8B-B14F-4D97-AF65-F5344CB8AC3E}">
        <p14:creationId xmlns:p14="http://schemas.microsoft.com/office/powerpoint/2010/main" val="1616709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6"/>
          <p:cNvSpPr>
            <a:spLocks noGrp="1"/>
          </p:cNvSpPr>
          <p:nvPr>
            <p:ph type="sldNum" sz="quarter" idx="11"/>
          </p:nvPr>
        </p:nvSpPr>
        <p:spPr/>
        <p:txBody>
          <a:bodyPr/>
          <a:lstStyle>
            <a:lvl1pPr>
              <a:defRPr/>
            </a:lvl1pPr>
          </a:lstStyle>
          <a:p>
            <a:fld id="{BF97C8F2-55CF-4D6E-8345-7A4386073FAE}" type="slidenum">
              <a:rPr lang="en-US" altLang="en-US"/>
              <a:pPr/>
              <a:t>‹#›</a:t>
            </a:fld>
            <a:endParaRPr lang="en-US" altLang="en-US"/>
          </a:p>
        </p:txBody>
      </p:sp>
      <p:sp>
        <p:nvSpPr>
          <p:cNvPr id="7" name="Footer Placeholder 3"/>
          <p:cNvSpPr>
            <a:spLocks noGrp="1"/>
          </p:cNvSpPr>
          <p:nvPr>
            <p:ph type="ftr" sz="quarter" idx="12"/>
          </p:nvPr>
        </p:nvSpPr>
        <p:spPr/>
        <p:txBody>
          <a:bodyPr/>
          <a:lstStyle>
            <a:lvl1pPr>
              <a:defRPr>
                <a:solidFill>
                  <a:schemeClr val="bg2">
                    <a:lumMod val="25000"/>
                  </a:schemeClr>
                </a:solidFill>
                <a:latin typeface="Century Gothic" pitchFamily="34" charset="0"/>
              </a:defRPr>
            </a:lvl1pPr>
          </a:lstStyle>
          <a:p>
            <a:pPr>
              <a:defRPr/>
            </a:pPr>
            <a:r>
              <a:rPr lang="en-US"/>
              <a:t>www.georgiabreakthru.org</a:t>
            </a:r>
          </a:p>
        </p:txBody>
      </p:sp>
    </p:spTree>
    <p:extLst>
      <p:ext uri="{BB962C8B-B14F-4D97-AF65-F5344CB8AC3E}">
        <p14:creationId xmlns:p14="http://schemas.microsoft.com/office/powerpoint/2010/main" val="2509386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72F3AB3D-2516-4C41-A061-35BCD4C633D7}" type="slidenum">
              <a:rPr lang="en-US" altLang="en-US"/>
              <a:pPr/>
              <a:t>‹#›</a:t>
            </a:fld>
            <a:endParaRPr lang="en-US" altLang="en-US"/>
          </a:p>
        </p:txBody>
      </p:sp>
      <p:pic>
        <p:nvPicPr>
          <p:cNvPr id="1029" name="Picture 6" descr="BreakThru_Logo_FullColor.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28600" y="5867400"/>
            <a:ext cx="34639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3"/>
          <p:cNvSpPr>
            <a:spLocks noGrp="1"/>
          </p:cNvSpPr>
          <p:nvPr>
            <p:ph type="ftr" sz="quarter" idx="3"/>
          </p:nvPr>
        </p:nvSpPr>
        <p:spPr>
          <a:xfrm>
            <a:off x="4114800" y="6096000"/>
            <a:ext cx="4876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2800">
                <a:solidFill>
                  <a:srgbClr val="3E3E3E"/>
                </a:solidFill>
                <a:latin typeface="Century Gothic" pitchFamily="-105" charset="0"/>
                <a:ea typeface="+mn-ea"/>
                <a:cs typeface="+mn-cs"/>
              </a:defRPr>
            </a:lvl1pPr>
          </a:lstStyle>
          <a:p>
            <a:pPr>
              <a:defRPr/>
            </a:pPr>
            <a:r>
              <a:rPr lang="en-US"/>
              <a:t>www.georgiabreakthru.org</a:t>
            </a:r>
          </a:p>
        </p:txBody>
      </p:sp>
    </p:spTree>
  </p:cSld>
  <p:clrMap bg1="lt1" tx1="dk1" bg2="lt2" tx2="dk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pitchFamily="-105" charset="-128"/>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pitchFamily="-105" charset="-128"/>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pitchFamily="-105" charset="-128"/>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pitchFamily="-105" charset="-128"/>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pitchFamily="-105" charset="-128"/>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6F6F6F"/>
          </a:solidFill>
          <a:latin typeface="+mn-lt"/>
          <a:ea typeface="MS PGothic" panose="020B0600070205080204" pitchFamily="34" charset="-128"/>
          <a:cs typeface="ＭＳ Ｐゴシック" pitchFamily="-105"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gatech.edu" TargetMode="External"/><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uga.edu" TargetMode="Externa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gwolfe@uga.edu" TargetMode="External"/><Relationship Id="rId2" Type="http://schemas.openxmlformats.org/officeDocument/2006/relationships/hyperlink" Target="mailto:ngregg@uga.edu" TargetMode="External"/><Relationship Id="rId1" Type="http://schemas.openxmlformats.org/officeDocument/2006/relationships/slideLayout" Target="../slideLayouts/slideLayout2.xml"/><Relationship Id="rId6" Type="http://schemas.openxmlformats.org/officeDocument/2006/relationships/hyperlink" Target="mailto:nathan.moon@cacp.gatech.edu" TargetMode="External"/><Relationship Id="rId5" Type="http://schemas.openxmlformats.org/officeDocument/2006/relationships/hyperlink" Target="mailto:chris.Langston@coa.gatech.edu" TargetMode="External"/><Relationship Id="rId4" Type="http://schemas.openxmlformats.org/officeDocument/2006/relationships/hyperlink" Target="mailto:robert.todd@coa.gatech.edu"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gwolfe@uga.edu" TargetMode="External"/><Relationship Id="rId2" Type="http://schemas.openxmlformats.org/officeDocument/2006/relationships/hyperlink" Target="mailto:ngregg@uga.edu" TargetMode="External"/><Relationship Id="rId1" Type="http://schemas.openxmlformats.org/officeDocument/2006/relationships/slideLayout" Target="../slideLayouts/slideLayout2.xml"/><Relationship Id="rId6" Type="http://schemas.openxmlformats.org/officeDocument/2006/relationships/hyperlink" Target="mailto:Nathan.moon@cacp.gatech.edu" TargetMode="External"/><Relationship Id="rId5" Type="http://schemas.openxmlformats.org/officeDocument/2006/relationships/hyperlink" Target="mailto:chris.Langston@coa.gatech.edu" TargetMode="External"/><Relationship Id="rId4" Type="http://schemas.openxmlformats.org/officeDocument/2006/relationships/hyperlink" Target="mailto:robert.todd@coa.gatech.edu"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50938"/>
            <a:ext cx="9144000"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2"/>
          <p:cNvSpPr txBox="1">
            <a:spLocks noChangeArrowheads="1"/>
          </p:cNvSpPr>
          <p:nvPr/>
        </p:nvSpPr>
        <p:spPr bwMode="auto">
          <a:xfrm>
            <a:off x="342900" y="196831"/>
            <a:ext cx="8458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a:defRPr/>
            </a:pPr>
            <a:r>
              <a:rPr lang="en-US" sz="2800" b="1" dirty="0">
                <a:latin typeface="+mn-lt"/>
              </a:rPr>
              <a:t>Connect, Learn, </a:t>
            </a:r>
            <a:r>
              <a:rPr lang="en-US" sz="2800" b="1" dirty="0" err="1">
                <a:latin typeface="+mn-lt"/>
              </a:rPr>
              <a:t>BreakThru</a:t>
            </a:r>
            <a:r>
              <a:rPr lang="en-US" sz="2800" b="1" dirty="0">
                <a:latin typeface="+mn-lt"/>
              </a:rPr>
              <a:t>: Summative Findings from </a:t>
            </a:r>
            <a:r>
              <a:rPr lang="en-US" sz="2800" b="1" dirty="0" smtClean="0">
                <a:latin typeface="+mn-lt"/>
              </a:rPr>
              <a:t>Five </a:t>
            </a:r>
            <a:r>
              <a:rPr lang="en-US" sz="2800" b="1" dirty="0">
                <a:latin typeface="+mn-lt"/>
              </a:rPr>
              <a:t>Years of Electronic Mentoring in STEM Education </a:t>
            </a:r>
            <a:endParaRPr lang="en-US" sz="2800" b="1" dirty="0" smtClean="0">
              <a:latin typeface="+mn-lt"/>
            </a:endParaRPr>
          </a:p>
        </p:txBody>
      </p:sp>
      <p:sp>
        <p:nvSpPr>
          <p:cNvPr id="7" name="Footer Placeholder 3"/>
          <p:cNvSpPr>
            <a:spLocks noGrp="1"/>
          </p:cNvSpPr>
          <p:nvPr>
            <p:ph type="ftr" sz="quarter" idx="11"/>
          </p:nvPr>
        </p:nvSpPr>
        <p:spPr/>
        <p:txBody>
          <a:bodyPr/>
          <a:lstStyle/>
          <a:p>
            <a:pPr>
              <a:defRPr/>
            </a:pPr>
            <a:r>
              <a:rPr lang="en-US" dirty="0">
                <a:solidFill>
                  <a:srgbClr val="3E3E3E"/>
                </a:solidFill>
              </a:rPr>
              <a:t>www.georgiabreakthru.org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in Internal Characteristics	Postsecondary - Overall</a:t>
            </a:r>
            <a:endParaRPr lang="en-US" dirty="0"/>
          </a:p>
        </p:txBody>
      </p:sp>
      <p:sp>
        <p:nvSpPr>
          <p:cNvPr id="4" name="Footer Placeholder 3"/>
          <p:cNvSpPr>
            <a:spLocks noGrp="1"/>
          </p:cNvSpPr>
          <p:nvPr>
            <p:ph type="ftr" sz="quarter" idx="12"/>
          </p:nvPr>
        </p:nvSpPr>
        <p:spPr/>
        <p:txBody>
          <a:bodyPr/>
          <a:lstStyle/>
          <a:p>
            <a:pPr>
              <a:defRPr/>
            </a:pPr>
            <a:r>
              <a:rPr lang="en-US" smtClean="0">
                <a:solidFill>
                  <a:srgbClr val="F8F8F8">
                    <a:lumMod val="25000"/>
                  </a:srgbClr>
                </a:solidFill>
              </a:rPr>
              <a:t>www.georgiabreakthru.org</a:t>
            </a:r>
            <a:endParaRPr lang="en-US">
              <a:solidFill>
                <a:srgbClr val="F8F8F8">
                  <a:lumMod val="25000"/>
                </a:srgbClr>
              </a:solidFill>
            </a:endParaRPr>
          </a:p>
        </p:txBody>
      </p:sp>
      <p:graphicFrame>
        <p:nvGraphicFramePr>
          <p:cNvPr id="5" name="Content Placeholder 4"/>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351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in Internal Characteristics</a:t>
            </a:r>
            <a:br>
              <a:rPr lang="en-US" dirty="0" smtClean="0"/>
            </a:br>
            <a:r>
              <a:rPr lang="en-US" dirty="0" smtClean="0"/>
              <a:t>Secondary – Overall</a:t>
            </a:r>
            <a:endParaRPr lang="en-US" dirty="0"/>
          </a:p>
        </p:txBody>
      </p:sp>
      <p:sp>
        <p:nvSpPr>
          <p:cNvPr id="4" name="Footer Placeholder 3"/>
          <p:cNvSpPr>
            <a:spLocks noGrp="1"/>
          </p:cNvSpPr>
          <p:nvPr>
            <p:ph type="ftr" sz="quarter" idx="12"/>
          </p:nvPr>
        </p:nvSpPr>
        <p:spPr/>
        <p:txBody>
          <a:bodyPr/>
          <a:lstStyle/>
          <a:p>
            <a:pPr>
              <a:defRPr/>
            </a:pPr>
            <a:r>
              <a:rPr lang="en-US" smtClean="0">
                <a:solidFill>
                  <a:srgbClr val="F8F8F8">
                    <a:lumMod val="25000"/>
                  </a:srgbClr>
                </a:solidFill>
              </a:rPr>
              <a:t>www.georgiabreakthru.org</a:t>
            </a:r>
            <a:endParaRPr lang="en-US">
              <a:solidFill>
                <a:srgbClr val="F8F8F8">
                  <a:lumMod val="25000"/>
                </a:srgbClr>
              </a:solidFill>
            </a:endParaRPr>
          </a:p>
        </p:txBody>
      </p:sp>
      <p:graphicFrame>
        <p:nvGraphicFramePr>
          <p:cNvPr id="6" name="Content Placeholder 5"/>
          <p:cNvGraphicFramePr>
            <a:graphicFrameLocks noGrp="1"/>
          </p:cNvGraphicFramePr>
          <p:nvPr>
            <p:ph idx="1"/>
            <p:extLst/>
          </p:nvPr>
        </p:nvGraphicFramePr>
        <p:xfrm>
          <a:off x="685800" y="1524001"/>
          <a:ext cx="8077200" cy="4267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74759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t>In Brief: Benefits of Virtual Worlds</a:t>
            </a:r>
          </a:p>
        </p:txBody>
      </p:sp>
      <p:sp>
        <p:nvSpPr>
          <p:cNvPr id="23555" name="Content Placeholder 2"/>
          <p:cNvSpPr>
            <a:spLocks noGrp="1"/>
          </p:cNvSpPr>
          <p:nvPr>
            <p:ph idx="1"/>
          </p:nvPr>
        </p:nvSpPr>
        <p:spPr/>
        <p:txBody>
          <a:bodyPr/>
          <a:lstStyle/>
          <a:p>
            <a:r>
              <a:rPr lang="en-US" altLang="en-US" sz="2800" smtClean="0">
                <a:solidFill>
                  <a:srgbClr val="303030"/>
                </a:solidFill>
              </a:rPr>
              <a:t>Mediated consequences</a:t>
            </a:r>
          </a:p>
          <a:p>
            <a:r>
              <a:rPr lang="en-US" altLang="en-US" sz="2800" smtClean="0">
                <a:solidFill>
                  <a:srgbClr val="303030"/>
                </a:solidFill>
              </a:rPr>
              <a:t>Individualization</a:t>
            </a:r>
          </a:p>
          <a:p>
            <a:r>
              <a:rPr lang="en-US" altLang="en-US" sz="2800" smtClean="0">
                <a:solidFill>
                  <a:srgbClr val="303030"/>
                </a:solidFill>
              </a:rPr>
              <a:t>Creative Solutions</a:t>
            </a:r>
          </a:p>
          <a:p>
            <a:r>
              <a:rPr lang="en-US" altLang="en-US" sz="2800" smtClean="0">
                <a:solidFill>
                  <a:srgbClr val="303030"/>
                </a:solidFill>
              </a:rPr>
              <a:t>Immersion</a:t>
            </a:r>
          </a:p>
          <a:p>
            <a:r>
              <a:rPr lang="en-US" altLang="en-US" sz="2800" smtClean="0">
                <a:solidFill>
                  <a:srgbClr val="303030"/>
                </a:solidFill>
              </a:rPr>
              <a:t>Collaborative Learning</a:t>
            </a:r>
          </a:p>
          <a:p>
            <a:r>
              <a:rPr lang="en-US" altLang="en-US" sz="2800" smtClean="0">
                <a:solidFill>
                  <a:srgbClr val="303030"/>
                </a:solidFill>
              </a:rPr>
              <a:t>Control over Personal Representation</a:t>
            </a:r>
          </a:p>
          <a:p>
            <a:r>
              <a:rPr lang="en-US" altLang="en-US" sz="2800" smtClean="0">
                <a:solidFill>
                  <a:srgbClr val="303030"/>
                </a:solidFill>
              </a:rPr>
              <a:t>Access to Mentors</a:t>
            </a:r>
          </a:p>
        </p:txBody>
      </p:sp>
      <p:sp>
        <p:nvSpPr>
          <p:cNvPr id="23556" name="Footer Placeholder 3"/>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mtClean="0">
                <a:solidFill>
                  <a:srgbClr val="3E3E3E"/>
                </a:solidFill>
                <a:latin typeface="Century Gothic" panose="020B0502020202020204" pitchFamily="34" charset="0"/>
              </a:rPr>
              <a:t>www.georgiabreakthru.org</a:t>
            </a:r>
          </a:p>
        </p:txBody>
      </p:sp>
      <p:pic>
        <p:nvPicPr>
          <p:cNvPr id="23557" name="Picture 6" descr="http://secondlife.com/whatis/avatar/he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8988" y="2309813"/>
            <a:ext cx="39084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59138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Good, the Bad – the Avatars</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000000"/>
                </a:solidFill>
              </a:rPr>
              <a:t>Avatars in virtual worlds and other forms of online engagement can offer important affordances:</a:t>
            </a:r>
            <a:r>
              <a:rPr lang="en-US" dirty="0">
                <a:solidFill>
                  <a:srgbClr val="000000"/>
                </a:solidFill>
              </a:rPr>
              <a:t> </a:t>
            </a:r>
            <a:endParaRPr lang="en-US" dirty="0" smtClean="0">
              <a:solidFill>
                <a:srgbClr val="000000"/>
              </a:solidFill>
            </a:endParaRPr>
          </a:p>
          <a:p>
            <a:r>
              <a:rPr lang="en-US" dirty="0" smtClean="0">
                <a:solidFill>
                  <a:schemeClr val="tx1"/>
                </a:solidFill>
              </a:rPr>
              <a:t>Immersion</a:t>
            </a:r>
          </a:p>
          <a:p>
            <a:r>
              <a:rPr lang="en-US" dirty="0" smtClean="0">
                <a:solidFill>
                  <a:schemeClr val="tx1"/>
                </a:solidFill>
              </a:rPr>
              <a:t>Active engagement</a:t>
            </a:r>
          </a:p>
          <a:p>
            <a:r>
              <a:rPr lang="en-US" dirty="0" smtClean="0">
                <a:solidFill>
                  <a:schemeClr val="tx1"/>
                </a:solidFill>
              </a:rPr>
              <a:t>Creating</a:t>
            </a:r>
          </a:p>
          <a:p>
            <a:r>
              <a:rPr lang="en-US" dirty="0" smtClean="0">
                <a:solidFill>
                  <a:schemeClr val="tx1"/>
                </a:solidFill>
              </a:rPr>
              <a:t>Making real-world disabilities - disappear</a:t>
            </a:r>
            <a:endParaRPr lang="en-US" dirty="0">
              <a:solidFill>
                <a:schemeClr val="tx1"/>
              </a:solidFill>
            </a:endParaRPr>
          </a:p>
          <a:p>
            <a:pPr marL="0" indent="0">
              <a:buNone/>
            </a:pPr>
            <a:endParaRPr lang="en-US" dirty="0"/>
          </a:p>
        </p:txBody>
      </p:sp>
      <p:sp>
        <p:nvSpPr>
          <p:cNvPr id="4" name="Footer Placeholder 3"/>
          <p:cNvSpPr>
            <a:spLocks noGrp="1"/>
          </p:cNvSpPr>
          <p:nvPr>
            <p:ph type="ftr" sz="quarter" idx="12"/>
          </p:nvPr>
        </p:nvSpPr>
        <p:spPr/>
        <p:txBody>
          <a:bodyPr/>
          <a:lstStyle/>
          <a:p>
            <a:pPr>
              <a:defRPr/>
            </a:pPr>
            <a:r>
              <a:rPr lang="en-US" smtClean="0">
                <a:solidFill>
                  <a:srgbClr val="F8F8F8">
                    <a:lumMod val="25000"/>
                  </a:srgbClr>
                </a:solidFill>
              </a:rPr>
              <a:t>www.georgiabreakthru.org</a:t>
            </a:r>
            <a:endParaRPr lang="en-US">
              <a:solidFill>
                <a:srgbClr val="F8F8F8">
                  <a:lumMod val="25000"/>
                </a:srgbClr>
              </a:solidFill>
            </a:endParaRPr>
          </a:p>
        </p:txBody>
      </p:sp>
    </p:spTree>
    <p:extLst>
      <p:ext uri="{BB962C8B-B14F-4D97-AF65-F5344CB8AC3E}">
        <p14:creationId xmlns:p14="http://schemas.microsoft.com/office/powerpoint/2010/main" val="33010159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Good, the Bad – the Avatars</a:t>
            </a:r>
          </a:p>
        </p:txBody>
      </p:sp>
      <p:sp>
        <p:nvSpPr>
          <p:cNvPr id="3" name="Content Placeholder 2"/>
          <p:cNvSpPr>
            <a:spLocks noGrp="1"/>
          </p:cNvSpPr>
          <p:nvPr>
            <p:ph idx="1"/>
          </p:nvPr>
        </p:nvSpPr>
        <p:spPr/>
        <p:txBody>
          <a:bodyPr/>
          <a:lstStyle/>
          <a:p>
            <a:pPr marL="0" indent="0">
              <a:buNone/>
            </a:pPr>
            <a:r>
              <a:rPr lang="en-US" dirty="0" smtClean="0">
                <a:solidFill>
                  <a:srgbClr val="000000"/>
                </a:solidFill>
              </a:rPr>
              <a:t>But virtual avatars and other online tools can create significant barriers:</a:t>
            </a:r>
          </a:p>
          <a:p>
            <a:r>
              <a:rPr lang="en-US" dirty="0" smtClean="0">
                <a:solidFill>
                  <a:srgbClr val="000000"/>
                </a:solidFill>
              </a:rPr>
              <a:t>Complexity of access and use</a:t>
            </a:r>
          </a:p>
          <a:p>
            <a:r>
              <a:rPr lang="en-US" dirty="0" smtClean="0">
                <a:solidFill>
                  <a:srgbClr val="000000"/>
                </a:solidFill>
              </a:rPr>
              <a:t>Student and teacher reluctance to accept as educational tools</a:t>
            </a:r>
          </a:p>
          <a:p>
            <a:r>
              <a:rPr lang="en-US" dirty="0" smtClean="0">
                <a:solidFill>
                  <a:srgbClr val="000000"/>
                </a:solidFill>
              </a:rPr>
              <a:t>Information technology issues</a:t>
            </a:r>
          </a:p>
          <a:p>
            <a:r>
              <a:rPr lang="en-US" dirty="0" smtClean="0">
                <a:solidFill>
                  <a:srgbClr val="000000"/>
                </a:solidFill>
              </a:rPr>
              <a:t>Privacy, security, distraction</a:t>
            </a:r>
            <a:endParaRPr lang="en-US" dirty="0">
              <a:solidFill>
                <a:srgbClr val="000000"/>
              </a:solidFill>
            </a:endParaRPr>
          </a:p>
          <a:p>
            <a:pPr marL="0" indent="0">
              <a:buNone/>
            </a:pPr>
            <a:endParaRPr lang="en-US" dirty="0"/>
          </a:p>
        </p:txBody>
      </p:sp>
      <p:sp>
        <p:nvSpPr>
          <p:cNvPr id="4" name="Footer Placeholder 3"/>
          <p:cNvSpPr>
            <a:spLocks noGrp="1"/>
          </p:cNvSpPr>
          <p:nvPr>
            <p:ph type="ftr" sz="quarter" idx="12"/>
          </p:nvPr>
        </p:nvSpPr>
        <p:spPr/>
        <p:txBody>
          <a:bodyPr/>
          <a:lstStyle/>
          <a:p>
            <a:pPr>
              <a:defRPr/>
            </a:pPr>
            <a:r>
              <a:rPr lang="en-US" smtClean="0">
                <a:solidFill>
                  <a:srgbClr val="F8F8F8">
                    <a:lumMod val="25000"/>
                  </a:srgbClr>
                </a:solidFill>
              </a:rPr>
              <a:t>www.georgiabreakthru.org</a:t>
            </a:r>
            <a:endParaRPr lang="en-US">
              <a:solidFill>
                <a:srgbClr val="F8F8F8">
                  <a:lumMod val="25000"/>
                </a:srgbClr>
              </a:solidFill>
            </a:endParaRPr>
          </a:p>
        </p:txBody>
      </p:sp>
    </p:spTree>
    <p:extLst>
      <p:ext uri="{BB962C8B-B14F-4D97-AF65-F5344CB8AC3E}">
        <p14:creationId xmlns:p14="http://schemas.microsoft.com/office/powerpoint/2010/main" val="36859516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Effectiveness of Virtual Worlds and Communications Platforms</a:t>
            </a:r>
            <a:endParaRPr lang="en-US" dirty="0"/>
          </a:p>
        </p:txBody>
      </p:sp>
      <p:sp>
        <p:nvSpPr>
          <p:cNvPr id="3" name="Content Placeholder 2"/>
          <p:cNvSpPr>
            <a:spLocks noGrp="1"/>
          </p:cNvSpPr>
          <p:nvPr>
            <p:ph idx="1"/>
          </p:nvPr>
        </p:nvSpPr>
        <p:spPr/>
        <p:txBody>
          <a:bodyPr/>
          <a:lstStyle/>
          <a:p>
            <a:pPr marL="571500" indent="-514350">
              <a:buAutoNum type="arabicPeriod"/>
            </a:pPr>
            <a:r>
              <a:rPr lang="en-US" dirty="0" smtClean="0">
                <a:solidFill>
                  <a:schemeClr val="tx1"/>
                </a:solidFill>
              </a:rPr>
              <a:t>Selection of Communications Platform</a:t>
            </a:r>
          </a:p>
          <a:p>
            <a:pPr marL="514350" indent="-457200"/>
            <a:r>
              <a:rPr lang="en-US" dirty="0" smtClean="0">
                <a:solidFill>
                  <a:schemeClr val="tx1"/>
                </a:solidFill>
              </a:rPr>
              <a:t>Text (E-mail, Facebook, SMS)</a:t>
            </a:r>
          </a:p>
          <a:p>
            <a:pPr marL="514350" indent="-457200"/>
            <a:r>
              <a:rPr lang="en-US" dirty="0" smtClean="0">
                <a:solidFill>
                  <a:schemeClr val="tx1"/>
                </a:solidFill>
              </a:rPr>
              <a:t>Voice (Second Life, Skype, Telephone)</a:t>
            </a:r>
          </a:p>
          <a:p>
            <a:pPr marL="514350" indent="-457200"/>
            <a:r>
              <a:rPr lang="en-US" dirty="0" smtClean="0">
                <a:solidFill>
                  <a:schemeClr val="tx1"/>
                </a:solidFill>
              </a:rPr>
              <a:t>In-person</a:t>
            </a:r>
          </a:p>
          <a:p>
            <a:pPr marL="57150" indent="0">
              <a:buNone/>
            </a:pPr>
            <a:r>
              <a:rPr lang="en-US" dirty="0" smtClean="0">
                <a:solidFill>
                  <a:schemeClr val="tx1"/>
                </a:solidFill>
              </a:rPr>
              <a:t>2. Usage Characteristics for Second Life</a:t>
            </a:r>
          </a:p>
          <a:p>
            <a:pPr marL="514350" indent="-457200"/>
            <a:r>
              <a:rPr lang="en-US" dirty="0" smtClean="0">
                <a:solidFill>
                  <a:schemeClr val="tx1"/>
                </a:solidFill>
              </a:rPr>
              <a:t>Frequency and Concurrency</a:t>
            </a:r>
          </a:p>
          <a:p>
            <a:pPr marL="514350" indent="-457200"/>
            <a:r>
              <a:rPr lang="en-US" dirty="0" smtClean="0">
                <a:solidFill>
                  <a:schemeClr val="tx1"/>
                </a:solidFill>
              </a:rPr>
              <a:t>Use of Badging and Features</a:t>
            </a:r>
          </a:p>
          <a:p>
            <a:pPr marL="514350" indent="-457200">
              <a:buFontTx/>
              <a:buChar char="-"/>
            </a:pPr>
            <a:endParaRPr lang="en-US" dirty="0"/>
          </a:p>
        </p:txBody>
      </p:sp>
      <p:sp>
        <p:nvSpPr>
          <p:cNvPr id="4" name="Footer Placeholder 3"/>
          <p:cNvSpPr>
            <a:spLocks noGrp="1"/>
          </p:cNvSpPr>
          <p:nvPr>
            <p:ph type="ftr" sz="quarter" idx="12"/>
          </p:nvPr>
        </p:nvSpPr>
        <p:spPr/>
        <p:txBody>
          <a:bodyPr/>
          <a:lstStyle/>
          <a:p>
            <a:pPr>
              <a:defRPr/>
            </a:pPr>
            <a:r>
              <a:rPr lang="en-US" smtClean="0"/>
              <a:t>www.georgiabreakthru.org</a:t>
            </a:r>
            <a:endParaRPr lang="en-US"/>
          </a:p>
        </p:txBody>
      </p:sp>
    </p:spTree>
    <p:extLst>
      <p:ext uri="{BB962C8B-B14F-4D97-AF65-F5344CB8AC3E}">
        <p14:creationId xmlns:p14="http://schemas.microsoft.com/office/powerpoint/2010/main" val="3266301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Methods</a:t>
            </a:r>
            <a:endParaRPr lang="en-US" dirty="0"/>
          </a:p>
        </p:txBody>
      </p:sp>
      <p:sp>
        <p:nvSpPr>
          <p:cNvPr id="3" name="Content Placeholder 2"/>
          <p:cNvSpPr>
            <a:spLocks noGrp="1"/>
          </p:cNvSpPr>
          <p:nvPr>
            <p:ph idx="1"/>
          </p:nvPr>
        </p:nvSpPr>
        <p:spPr/>
        <p:txBody>
          <a:bodyPr/>
          <a:lstStyle/>
          <a:p>
            <a:r>
              <a:rPr lang="de-DE" sz="2000" b="1" dirty="0">
                <a:solidFill>
                  <a:schemeClr val="tx1"/>
                </a:solidFill>
              </a:rPr>
              <a:t>Table 1.</a:t>
            </a:r>
            <a:r>
              <a:rPr lang="de-DE" sz="2000" dirty="0">
                <a:solidFill>
                  <a:schemeClr val="tx1"/>
                </a:solidFill>
              </a:rPr>
              <a:t> Communications Methods Utilized Across 5 Reporting Periods</a:t>
            </a:r>
            <a:endParaRPr lang="en-US" sz="2000" dirty="0">
              <a:solidFill>
                <a:schemeClr val="tx1"/>
              </a:solidFill>
            </a:endParaRPr>
          </a:p>
          <a:p>
            <a:endParaRPr lang="en-US" dirty="0"/>
          </a:p>
        </p:txBody>
      </p:sp>
      <p:sp>
        <p:nvSpPr>
          <p:cNvPr id="4" name="Footer Placeholder 3"/>
          <p:cNvSpPr>
            <a:spLocks noGrp="1"/>
          </p:cNvSpPr>
          <p:nvPr>
            <p:ph type="ftr" sz="quarter" idx="12"/>
          </p:nvPr>
        </p:nvSpPr>
        <p:spPr/>
        <p:txBody>
          <a:bodyPr/>
          <a:lstStyle/>
          <a:p>
            <a:pPr>
              <a:defRPr/>
            </a:pPr>
            <a:r>
              <a:rPr lang="en-US" smtClean="0"/>
              <a:t>www.georgiabreakthru.org</a:t>
            </a: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791707749"/>
              </p:ext>
            </p:extLst>
          </p:nvPr>
        </p:nvGraphicFramePr>
        <p:xfrm>
          <a:off x="762000" y="2133599"/>
          <a:ext cx="7467599" cy="3429000"/>
        </p:xfrm>
        <a:graphic>
          <a:graphicData uri="http://schemas.openxmlformats.org/drawingml/2006/table">
            <a:tbl>
              <a:tblPr firstRow="1" firstCol="1" bandRow="1">
                <a:tableStyleId>{5C22544A-7EE6-4342-B048-85BDC9FD1C3A}</a:tableStyleId>
              </a:tblPr>
              <a:tblGrid>
                <a:gridCol w="1273693">
                  <a:extLst>
                    <a:ext uri="{9D8B030D-6E8A-4147-A177-3AD203B41FA5}">
                      <a16:colId xmlns:a16="http://schemas.microsoft.com/office/drawing/2014/main" val="20000"/>
                    </a:ext>
                  </a:extLst>
                </a:gridCol>
                <a:gridCol w="1096087">
                  <a:extLst>
                    <a:ext uri="{9D8B030D-6E8A-4147-A177-3AD203B41FA5}">
                      <a16:colId xmlns:a16="http://schemas.microsoft.com/office/drawing/2014/main" val="20001"/>
                    </a:ext>
                  </a:extLst>
                </a:gridCol>
                <a:gridCol w="1096087">
                  <a:extLst>
                    <a:ext uri="{9D8B030D-6E8A-4147-A177-3AD203B41FA5}">
                      <a16:colId xmlns:a16="http://schemas.microsoft.com/office/drawing/2014/main" val="20002"/>
                    </a:ext>
                  </a:extLst>
                </a:gridCol>
                <a:gridCol w="822065">
                  <a:extLst>
                    <a:ext uri="{9D8B030D-6E8A-4147-A177-3AD203B41FA5}">
                      <a16:colId xmlns:a16="http://schemas.microsoft.com/office/drawing/2014/main" val="20003"/>
                    </a:ext>
                  </a:extLst>
                </a:gridCol>
                <a:gridCol w="822065">
                  <a:extLst>
                    <a:ext uri="{9D8B030D-6E8A-4147-A177-3AD203B41FA5}">
                      <a16:colId xmlns:a16="http://schemas.microsoft.com/office/drawing/2014/main" val="20004"/>
                    </a:ext>
                  </a:extLst>
                </a:gridCol>
                <a:gridCol w="822065">
                  <a:extLst>
                    <a:ext uri="{9D8B030D-6E8A-4147-A177-3AD203B41FA5}">
                      <a16:colId xmlns:a16="http://schemas.microsoft.com/office/drawing/2014/main" val="20005"/>
                    </a:ext>
                  </a:extLst>
                </a:gridCol>
                <a:gridCol w="730725">
                  <a:extLst>
                    <a:ext uri="{9D8B030D-6E8A-4147-A177-3AD203B41FA5}">
                      <a16:colId xmlns:a16="http://schemas.microsoft.com/office/drawing/2014/main" val="20006"/>
                    </a:ext>
                  </a:extLst>
                </a:gridCol>
                <a:gridCol w="804812">
                  <a:extLst>
                    <a:ext uri="{9D8B030D-6E8A-4147-A177-3AD203B41FA5}">
                      <a16:colId xmlns:a16="http://schemas.microsoft.com/office/drawing/2014/main" val="20007"/>
                    </a:ext>
                  </a:extLst>
                </a:gridCol>
              </a:tblGrid>
              <a:tr h="194159">
                <a:tc rowSpan="2">
                  <a:txBody>
                    <a:bodyPr/>
                    <a:lstStyle/>
                    <a:p>
                      <a:pPr marL="0" marR="0" indent="0" algn="just" hangingPunct="0">
                        <a:lnSpc>
                          <a:spcPts val="1200"/>
                        </a:lnSpc>
                        <a:spcBef>
                          <a:spcPts val="0"/>
                        </a:spcBef>
                        <a:spcAft>
                          <a:spcPts val="0"/>
                        </a:spcAft>
                      </a:pPr>
                      <a:r>
                        <a:rPr lang="de-DE" sz="1600" dirty="0">
                          <a:solidFill>
                            <a:schemeClr val="tx1"/>
                          </a:solidFill>
                          <a:effectLst/>
                        </a:rPr>
                        <a:t>Survey Responses</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marL="0" marR="0" indent="0" algn="ctr" hangingPunct="0">
                        <a:lnSpc>
                          <a:spcPts val="1200"/>
                        </a:lnSpc>
                        <a:spcBef>
                          <a:spcPts val="0"/>
                        </a:spcBef>
                        <a:spcAft>
                          <a:spcPts val="0"/>
                        </a:spcAft>
                      </a:pPr>
                      <a:r>
                        <a:rPr lang="de-DE" sz="1600" u="sng" dirty="0">
                          <a:solidFill>
                            <a:schemeClr val="tx1"/>
                          </a:solidFill>
                          <a:effectLst/>
                        </a:rPr>
                        <a:t>Text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c hMerge="1">
                  <a:txBody>
                    <a:bodyPr/>
                    <a:lstStyle/>
                    <a:p>
                      <a:endParaRPr lang="en-US"/>
                    </a:p>
                  </a:txBody>
                  <a:tcPr/>
                </a:tc>
                <a:tc gridSpan="3">
                  <a:txBody>
                    <a:bodyPr/>
                    <a:lstStyle/>
                    <a:p>
                      <a:pPr marL="0" marR="0" indent="0" algn="ctr" hangingPunct="0">
                        <a:lnSpc>
                          <a:spcPts val="1200"/>
                        </a:lnSpc>
                        <a:spcBef>
                          <a:spcPts val="0"/>
                        </a:spcBef>
                        <a:spcAft>
                          <a:spcPts val="0"/>
                        </a:spcAft>
                      </a:pPr>
                      <a:r>
                        <a:rPr lang="de-DE" sz="1600" u="sng">
                          <a:solidFill>
                            <a:schemeClr val="tx1"/>
                          </a:solidFill>
                          <a:effectLst/>
                        </a:rPr>
                        <a:t>Voice</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c hMerge="1">
                  <a:txBody>
                    <a:bodyPr/>
                    <a:lstStyle/>
                    <a:p>
                      <a:endParaRPr lang="en-US"/>
                    </a:p>
                  </a:txBody>
                  <a:tcPr/>
                </a:tc>
                <a:tc rowSpan="2">
                  <a:txBody>
                    <a:bodyPr/>
                    <a:lstStyle/>
                    <a:p>
                      <a:pPr marL="0" marR="0" indent="0" algn="just" hangingPunct="0">
                        <a:lnSpc>
                          <a:spcPts val="1200"/>
                        </a:lnSpc>
                        <a:spcBef>
                          <a:spcPts val="0"/>
                        </a:spcBef>
                        <a:spcAft>
                          <a:spcPts val="0"/>
                        </a:spcAft>
                      </a:pPr>
                      <a:r>
                        <a:rPr lang="de-DE" sz="1600">
                          <a:solidFill>
                            <a:schemeClr val="tx1"/>
                          </a:solidFill>
                          <a:effectLst/>
                        </a:rPr>
                        <a:t>In Person</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99981">
                <a:tc vMerge="1">
                  <a:txBody>
                    <a:bodyPr/>
                    <a:lstStyle/>
                    <a:p>
                      <a:endParaRPr lang="en-US"/>
                    </a:p>
                  </a:txBody>
                  <a:tcPr/>
                </a:tc>
                <a:tc>
                  <a:txBody>
                    <a:bodyPr/>
                    <a:lstStyle/>
                    <a:p>
                      <a:pPr marL="0" marR="0" indent="0" algn="ctr" hangingPunct="0">
                        <a:lnSpc>
                          <a:spcPts val="1200"/>
                        </a:lnSpc>
                        <a:spcBef>
                          <a:spcPts val="0"/>
                        </a:spcBef>
                        <a:spcAft>
                          <a:spcPts val="0"/>
                        </a:spcAft>
                      </a:pPr>
                      <a:r>
                        <a:rPr lang="de-DE" sz="1600" b="1" dirty="0">
                          <a:solidFill>
                            <a:schemeClr val="tx1"/>
                          </a:solidFill>
                          <a:effectLst/>
                        </a:rPr>
                        <a:t>Email</a:t>
                      </a:r>
                      <a:endParaRPr lang="en-US" sz="18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hangingPunct="0">
                        <a:lnSpc>
                          <a:spcPts val="1200"/>
                        </a:lnSpc>
                        <a:spcBef>
                          <a:spcPts val="0"/>
                        </a:spcBef>
                        <a:spcAft>
                          <a:spcPts val="0"/>
                        </a:spcAft>
                      </a:pPr>
                      <a:r>
                        <a:rPr lang="de-DE" sz="1600" b="1" dirty="0">
                          <a:solidFill>
                            <a:schemeClr val="tx1"/>
                          </a:solidFill>
                          <a:effectLst/>
                        </a:rPr>
                        <a:t>Facebook</a:t>
                      </a:r>
                      <a:endParaRPr lang="en-US" sz="18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hangingPunct="0">
                        <a:lnSpc>
                          <a:spcPts val="1200"/>
                        </a:lnSpc>
                        <a:spcBef>
                          <a:spcPts val="0"/>
                        </a:spcBef>
                        <a:spcAft>
                          <a:spcPts val="0"/>
                        </a:spcAft>
                      </a:pPr>
                      <a:r>
                        <a:rPr lang="de-DE" sz="1600" b="1" dirty="0">
                          <a:solidFill>
                            <a:schemeClr val="tx1"/>
                          </a:solidFill>
                          <a:effectLst/>
                        </a:rPr>
                        <a:t>SMS</a:t>
                      </a:r>
                      <a:endParaRPr lang="en-US" sz="18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hangingPunct="0">
                        <a:lnSpc>
                          <a:spcPts val="1200"/>
                        </a:lnSpc>
                        <a:spcBef>
                          <a:spcPts val="0"/>
                        </a:spcBef>
                        <a:spcAft>
                          <a:spcPts val="0"/>
                        </a:spcAft>
                      </a:pPr>
                      <a:r>
                        <a:rPr lang="de-DE" sz="1600" b="1" dirty="0">
                          <a:solidFill>
                            <a:schemeClr val="tx1"/>
                          </a:solidFill>
                          <a:effectLst/>
                        </a:rPr>
                        <a:t>Second Life</a:t>
                      </a:r>
                      <a:endParaRPr lang="en-US" sz="18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hangingPunct="0">
                        <a:lnSpc>
                          <a:spcPts val="1200"/>
                        </a:lnSpc>
                        <a:spcBef>
                          <a:spcPts val="0"/>
                        </a:spcBef>
                        <a:spcAft>
                          <a:spcPts val="0"/>
                        </a:spcAft>
                      </a:pPr>
                      <a:r>
                        <a:rPr lang="de-DE" sz="1600" b="1" dirty="0">
                          <a:solidFill>
                            <a:schemeClr val="tx1"/>
                          </a:solidFill>
                          <a:effectLst/>
                        </a:rPr>
                        <a:t>Skype</a:t>
                      </a:r>
                      <a:endParaRPr lang="en-US" sz="18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hangingPunct="0">
                        <a:lnSpc>
                          <a:spcPts val="1200"/>
                        </a:lnSpc>
                        <a:spcBef>
                          <a:spcPts val="0"/>
                        </a:spcBef>
                        <a:spcAft>
                          <a:spcPts val="0"/>
                        </a:spcAft>
                      </a:pPr>
                      <a:r>
                        <a:rPr lang="de-DE" sz="1600" b="1" dirty="0">
                          <a:solidFill>
                            <a:schemeClr val="tx1"/>
                          </a:solidFill>
                          <a:effectLst/>
                        </a:rPr>
                        <a:t>Phone</a:t>
                      </a:r>
                      <a:endParaRPr lang="en-US" sz="18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endParaRPr lang="en-US"/>
                    </a:p>
                  </a:txBody>
                  <a:tcPr/>
                </a:tc>
                <a:extLst>
                  <a:ext uri="{0D108BD9-81ED-4DB2-BD59-A6C34878D82A}">
                    <a16:rowId xmlns:a16="http://schemas.microsoft.com/office/drawing/2014/main" val="10001"/>
                  </a:ext>
                </a:extLst>
              </a:tr>
              <a:tr h="605804">
                <a:tc>
                  <a:txBody>
                    <a:bodyPr/>
                    <a:lstStyle/>
                    <a:p>
                      <a:pPr marL="0" marR="0" indent="0" algn="just" hangingPunct="0">
                        <a:lnSpc>
                          <a:spcPts val="1200"/>
                        </a:lnSpc>
                        <a:spcBef>
                          <a:spcPts val="0"/>
                        </a:spcBef>
                        <a:spcAft>
                          <a:spcPts val="0"/>
                        </a:spcAft>
                      </a:pPr>
                      <a:r>
                        <a:rPr lang="de-DE" sz="1600">
                          <a:solidFill>
                            <a:schemeClr val="tx1"/>
                          </a:solidFill>
                          <a:effectLst/>
                        </a:rPr>
                        <a:t>Secondary Mentees Total (=36)</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dirty="0">
                          <a:solidFill>
                            <a:schemeClr val="tx1"/>
                          </a:solidFill>
                          <a:effectLst/>
                        </a:rPr>
                        <a:t>81%</a:t>
                      </a:r>
                      <a:endParaRPr lang="en-US"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dirty="0">
                          <a:solidFill>
                            <a:schemeClr val="tx1"/>
                          </a:solidFill>
                          <a:effectLst/>
                        </a:rPr>
                        <a:t>8%</a:t>
                      </a:r>
                      <a:endParaRPr lang="en-US"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dirty="0">
                          <a:solidFill>
                            <a:schemeClr val="tx1"/>
                          </a:solidFill>
                          <a:effectLst/>
                        </a:rPr>
                        <a:t>75%</a:t>
                      </a:r>
                      <a:endParaRPr lang="en-US"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dirty="0">
                          <a:solidFill>
                            <a:schemeClr val="tx1"/>
                          </a:solidFill>
                          <a:effectLst/>
                        </a:rPr>
                        <a:t>47%</a:t>
                      </a:r>
                      <a:endParaRPr lang="en-US"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dirty="0">
                          <a:solidFill>
                            <a:schemeClr val="tx1"/>
                          </a:solidFill>
                          <a:effectLst/>
                        </a:rPr>
                        <a:t>11%</a:t>
                      </a:r>
                      <a:endParaRPr lang="en-US"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a:solidFill>
                            <a:schemeClr val="tx1"/>
                          </a:solidFill>
                          <a:effectLst/>
                        </a:rPr>
                        <a:t>69%</a:t>
                      </a:r>
                      <a:endParaRPr lang="en-US" sz="24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a:solidFill>
                            <a:schemeClr val="tx1"/>
                          </a:solidFill>
                          <a:effectLst/>
                        </a:rPr>
                        <a:t>61%</a:t>
                      </a:r>
                      <a:endParaRPr lang="en-US" sz="24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811626">
                <a:tc>
                  <a:txBody>
                    <a:bodyPr/>
                    <a:lstStyle/>
                    <a:p>
                      <a:pPr marL="0" marR="0" indent="0" algn="just" hangingPunct="0">
                        <a:lnSpc>
                          <a:spcPts val="1200"/>
                        </a:lnSpc>
                        <a:spcBef>
                          <a:spcPts val="0"/>
                        </a:spcBef>
                        <a:spcAft>
                          <a:spcPts val="0"/>
                        </a:spcAft>
                      </a:pPr>
                      <a:r>
                        <a:rPr lang="de-DE" sz="1600">
                          <a:solidFill>
                            <a:schemeClr val="tx1"/>
                          </a:solidFill>
                          <a:effectLst/>
                        </a:rPr>
                        <a:t>Post-Secondary Mentees Total (n=61)</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a:solidFill>
                            <a:schemeClr val="tx1"/>
                          </a:solidFill>
                          <a:effectLst/>
                        </a:rPr>
                        <a:t>97%</a:t>
                      </a:r>
                      <a:endParaRPr lang="en-US" sz="24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a:solidFill>
                            <a:schemeClr val="tx1"/>
                          </a:solidFill>
                          <a:effectLst/>
                        </a:rPr>
                        <a:t>31%</a:t>
                      </a:r>
                      <a:endParaRPr lang="en-US" sz="24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dirty="0">
                          <a:solidFill>
                            <a:schemeClr val="tx1"/>
                          </a:solidFill>
                          <a:effectLst/>
                        </a:rPr>
                        <a:t>57%</a:t>
                      </a:r>
                      <a:endParaRPr lang="en-US"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dirty="0">
                          <a:solidFill>
                            <a:schemeClr val="tx1"/>
                          </a:solidFill>
                          <a:effectLst/>
                        </a:rPr>
                        <a:t>52%</a:t>
                      </a:r>
                      <a:endParaRPr lang="en-US"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dirty="0">
                          <a:solidFill>
                            <a:schemeClr val="tx1"/>
                          </a:solidFill>
                          <a:effectLst/>
                        </a:rPr>
                        <a:t>20%</a:t>
                      </a:r>
                      <a:endParaRPr lang="en-US"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a:solidFill>
                            <a:schemeClr val="tx1"/>
                          </a:solidFill>
                          <a:effectLst/>
                        </a:rPr>
                        <a:t>69%</a:t>
                      </a:r>
                      <a:endParaRPr lang="en-US" sz="24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a:solidFill>
                            <a:schemeClr val="tx1"/>
                          </a:solidFill>
                          <a:effectLst/>
                        </a:rPr>
                        <a:t>15%</a:t>
                      </a:r>
                      <a:endParaRPr lang="en-US" sz="24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05804">
                <a:tc>
                  <a:txBody>
                    <a:bodyPr/>
                    <a:lstStyle/>
                    <a:p>
                      <a:pPr marL="0" marR="0" indent="0" algn="just" hangingPunct="0">
                        <a:lnSpc>
                          <a:spcPts val="1200"/>
                        </a:lnSpc>
                        <a:spcBef>
                          <a:spcPts val="0"/>
                        </a:spcBef>
                        <a:spcAft>
                          <a:spcPts val="0"/>
                        </a:spcAft>
                      </a:pPr>
                      <a:r>
                        <a:rPr lang="de-DE" sz="1600">
                          <a:solidFill>
                            <a:schemeClr val="tx1"/>
                          </a:solidFill>
                          <a:effectLst/>
                        </a:rPr>
                        <a:t>Secondary Mentors Total (n=43)</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a:solidFill>
                            <a:schemeClr val="tx1"/>
                          </a:solidFill>
                          <a:effectLst/>
                        </a:rPr>
                        <a:t>84%</a:t>
                      </a:r>
                      <a:endParaRPr lang="en-US" sz="24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a:solidFill>
                            <a:schemeClr val="tx1"/>
                          </a:solidFill>
                          <a:effectLst/>
                        </a:rPr>
                        <a:t>5%</a:t>
                      </a:r>
                      <a:endParaRPr lang="en-US" sz="24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a:solidFill>
                            <a:schemeClr val="tx1"/>
                          </a:solidFill>
                          <a:effectLst/>
                        </a:rPr>
                        <a:t>67%</a:t>
                      </a:r>
                      <a:endParaRPr lang="en-US" sz="24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a:solidFill>
                            <a:schemeClr val="tx1"/>
                          </a:solidFill>
                          <a:effectLst/>
                        </a:rPr>
                        <a:t>44%</a:t>
                      </a:r>
                      <a:endParaRPr lang="en-US" sz="24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dirty="0">
                          <a:solidFill>
                            <a:schemeClr val="tx1"/>
                          </a:solidFill>
                          <a:effectLst/>
                        </a:rPr>
                        <a:t>16%</a:t>
                      </a:r>
                      <a:endParaRPr lang="en-US"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dirty="0">
                          <a:solidFill>
                            <a:schemeClr val="tx1"/>
                          </a:solidFill>
                          <a:effectLst/>
                        </a:rPr>
                        <a:t>70%</a:t>
                      </a:r>
                      <a:endParaRPr lang="en-US"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a:solidFill>
                            <a:schemeClr val="tx1"/>
                          </a:solidFill>
                          <a:effectLst/>
                        </a:rPr>
                        <a:t>44%</a:t>
                      </a:r>
                      <a:endParaRPr lang="en-US" sz="24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811626">
                <a:tc>
                  <a:txBody>
                    <a:bodyPr/>
                    <a:lstStyle/>
                    <a:p>
                      <a:pPr marL="0" marR="0" indent="0" algn="just" hangingPunct="0">
                        <a:lnSpc>
                          <a:spcPts val="1200"/>
                        </a:lnSpc>
                        <a:spcBef>
                          <a:spcPts val="0"/>
                        </a:spcBef>
                        <a:spcAft>
                          <a:spcPts val="0"/>
                        </a:spcAft>
                      </a:pPr>
                      <a:r>
                        <a:rPr lang="de-DE" sz="1600" dirty="0">
                          <a:solidFill>
                            <a:schemeClr val="tx1"/>
                          </a:solidFill>
                          <a:effectLst/>
                        </a:rPr>
                        <a:t>Post-Secondary Mentors Total (n=61)</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a:solidFill>
                            <a:schemeClr val="tx1"/>
                          </a:solidFill>
                          <a:effectLst/>
                        </a:rPr>
                        <a:t>97%</a:t>
                      </a:r>
                      <a:endParaRPr lang="en-US" sz="24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a:solidFill>
                            <a:schemeClr val="tx1"/>
                          </a:solidFill>
                          <a:effectLst/>
                        </a:rPr>
                        <a:t>31%</a:t>
                      </a:r>
                      <a:endParaRPr lang="en-US" sz="24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a:solidFill>
                            <a:schemeClr val="tx1"/>
                          </a:solidFill>
                          <a:effectLst/>
                        </a:rPr>
                        <a:t>57%</a:t>
                      </a:r>
                      <a:endParaRPr lang="en-US" sz="24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a:solidFill>
                            <a:schemeClr val="tx1"/>
                          </a:solidFill>
                          <a:effectLst/>
                        </a:rPr>
                        <a:t>32%</a:t>
                      </a:r>
                      <a:endParaRPr lang="en-US" sz="24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a:solidFill>
                            <a:schemeClr val="tx1"/>
                          </a:solidFill>
                          <a:effectLst/>
                        </a:rPr>
                        <a:t>20%</a:t>
                      </a:r>
                      <a:endParaRPr lang="en-US" sz="24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dirty="0">
                          <a:solidFill>
                            <a:schemeClr val="tx1"/>
                          </a:solidFill>
                          <a:effectLst/>
                        </a:rPr>
                        <a:t>69%</a:t>
                      </a:r>
                      <a:endParaRPr lang="en-US"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dirty="0">
                          <a:solidFill>
                            <a:schemeClr val="tx1"/>
                          </a:solidFill>
                          <a:effectLst/>
                        </a:rPr>
                        <a:t>15%</a:t>
                      </a:r>
                      <a:endParaRPr lang="en-US"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90218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VLR Users Per Month</a:t>
            </a:r>
            <a:endParaRPr lang="en-US" dirty="0"/>
          </a:p>
        </p:txBody>
      </p:sp>
      <p:sp>
        <p:nvSpPr>
          <p:cNvPr id="4" name="Footer Placeholder 3"/>
          <p:cNvSpPr>
            <a:spLocks noGrp="1"/>
          </p:cNvSpPr>
          <p:nvPr>
            <p:ph type="ftr" sz="quarter" idx="12"/>
          </p:nvPr>
        </p:nvSpPr>
        <p:spPr/>
        <p:txBody>
          <a:bodyPr/>
          <a:lstStyle/>
          <a:p>
            <a:pPr>
              <a:defRPr/>
            </a:pPr>
            <a:r>
              <a:rPr lang="en-US" smtClean="0"/>
              <a:t>www.georgiabreakthru.org</a:t>
            </a:r>
            <a:endParaRPr lang="en-US"/>
          </a:p>
        </p:txBody>
      </p:sp>
      <p:sp>
        <p:nvSpPr>
          <p:cNvPr id="5" name="Rectangle 2"/>
          <p:cNvSpPr>
            <a:spLocks noChangeArrowheads="1"/>
          </p:cNvSpPr>
          <p:nvPr/>
        </p:nvSpPr>
        <p:spPr bwMode="auto">
          <a:xfrm>
            <a:off x="228600" y="5384885"/>
            <a:ext cx="89154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ea typeface="MS PGothic" panose="020B0600070205080204" pitchFamily="34" charset="-128"/>
              </a:defRPr>
            </a:lvl1pPr>
            <a:lvl2pPr>
              <a:defRPr>
                <a:solidFill>
                  <a:schemeClr val="tx1"/>
                </a:solidFill>
                <a:latin typeface="Arial" panose="020B0604020202020204" pitchFamily="34" charset="0"/>
                <a:ea typeface="MS PGothic" panose="020B0600070205080204" pitchFamily="34" charset="-128"/>
              </a:defRPr>
            </a:lvl2pPr>
            <a:lvl3pPr>
              <a:defRPr>
                <a:solidFill>
                  <a:schemeClr val="tx1"/>
                </a:solidFill>
                <a:latin typeface="Arial" panose="020B0604020202020204" pitchFamily="34" charset="0"/>
                <a:ea typeface="MS PGothic" panose="020B0600070205080204" pitchFamily="34" charset="-128"/>
              </a:defRPr>
            </a:lvl3pPr>
            <a:lvl4pPr>
              <a:defRPr>
                <a:solidFill>
                  <a:schemeClr val="tx1"/>
                </a:solidFill>
                <a:latin typeface="Arial" panose="020B0604020202020204" pitchFamily="34" charset="0"/>
                <a:ea typeface="MS PGothic" panose="020B0600070205080204" pitchFamily="34" charset="-128"/>
              </a:defRPr>
            </a:lvl4pPr>
            <a:lvl5pPr>
              <a:defRPr>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rPr>
              <a:t>Fig. 1.</a:t>
            </a:r>
            <a:r>
              <a:rPr kumimoji="0" lang="en-US" altLang="en-US" sz="9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rPr>
              <a:t> Fall 2012 – Fall 2014 Total VLR Users per Month</a:t>
            </a:r>
            <a:endParaRPr kumimoji="0" lang="en-US" altLang="en-US" sz="6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endParaRPr>
          </a:p>
        </p:txBody>
      </p:sp>
      <p:graphicFrame>
        <p:nvGraphicFramePr>
          <p:cNvPr id="6" name="Chart 5"/>
          <p:cNvGraphicFramePr/>
          <p:nvPr>
            <p:extLst>
              <p:ext uri="{D42A27DB-BD31-4B8C-83A1-F6EECF244321}">
                <p14:modId xmlns:p14="http://schemas.microsoft.com/office/powerpoint/2010/main" val="949496074"/>
              </p:ext>
            </p:extLst>
          </p:nvPr>
        </p:nvGraphicFramePr>
        <p:xfrm>
          <a:off x="152400" y="1295400"/>
          <a:ext cx="86868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44327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Peak Concurrency</a:t>
            </a:r>
            <a:endParaRPr lang="en-US" dirty="0"/>
          </a:p>
        </p:txBody>
      </p:sp>
      <p:sp>
        <p:nvSpPr>
          <p:cNvPr id="4" name="Footer Placeholder 3"/>
          <p:cNvSpPr>
            <a:spLocks noGrp="1"/>
          </p:cNvSpPr>
          <p:nvPr>
            <p:ph type="ftr" sz="quarter" idx="12"/>
          </p:nvPr>
        </p:nvSpPr>
        <p:spPr/>
        <p:txBody>
          <a:bodyPr/>
          <a:lstStyle/>
          <a:p>
            <a:pPr>
              <a:defRPr/>
            </a:pPr>
            <a:r>
              <a:rPr lang="en-US" smtClean="0"/>
              <a:t>www.georgiabreakthru.org</a:t>
            </a:r>
            <a:endParaRPr lang="en-US"/>
          </a:p>
        </p:txBody>
      </p:sp>
      <p:sp>
        <p:nvSpPr>
          <p:cNvPr id="7" name="Rectangle 4"/>
          <p:cNvSpPr>
            <a:spLocks noChangeArrowheads="1"/>
          </p:cNvSpPr>
          <p:nvPr/>
        </p:nvSpPr>
        <p:spPr bwMode="auto">
          <a:xfrm>
            <a:off x="457200" y="5283369"/>
            <a:ext cx="86868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ea typeface="MS PGothic" panose="020B0600070205080204" pitchFamily="34" charset="-128"/>
              </a:defRPr>
            </a:lvl1pPr>
            <a:lvl2pPr>
              <a:defRPr>
                <a:solidFill>
                  <a:schemeClr val="tx1"/>
                </a:solidFill>
                <a:latin typeface="Arial" panose="020B0604020202020204" pitchFamily="34" charset="0"/>
                <a:ea typeface="MS PGothic" panose="020B0600070205080204" pitchFamily="34" charset="-128"/>
              </a:defRPr>
            </a:lvl2pPr>
            <a:lvl3pPr>
              <a:defRPr>
                <a:solidFill>
                  <a:schemeClr val="tx1"/>
                </a:solidFill>
                <a:latin typeface="Arial" panose="020B0604020202020204" pitchFamily="34" charset="0"/>
                <a:ea typeface="MS PGothic" panose="020B0600070205080204" pitchFamily="34" charset="-128"/>
              </a:defRPr>
            </a:lvl3pPr>
            <a:lvl4pPr>
              <a:defRPr>
                <a:solidFill>
                  <a:schemeClr val="tx1"/>
                </a:solidFill>
                <a:latin typeface="Arial" panose="020B0604020202020204" pitchFamily="34" charset="0"/>
                <a:ea typeface="MS PGothic" panose="020B0600070205080204" pitchFamily="34" charset="-128"/>
              </a:defRPr>
            </a:lvl4pPr>
            <a:lvl5pPr>
              <a:defRPr>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rPr>
              <a:t>Fig. 2.</a:t>
            </a:r>
            <a:r>
              <a:rPr kumimoji="0" lang="en-US" altLang="en-US" sz="9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rPr>
              <a:t> Sep – Nov 2012 Peak Concurrency by Day</a:t>
            </a:r>
            <a:endParaRPr kumimoji="0" lang="en-US" altLang="en-US" sz="6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endParaRPr>
          </a:p>
        </p:txBody>
      </p:sp>
      <p:graphicFrame>
        <p:nvGraphicFramePr>
          <p:cNvPr id="8" name="Chart 7"/>
          <p:cNvGraphicFramePr/>
          <p:nvPr>
            <p:extLst>
              <p:ext uri="{D42A27DB-BD31-4B8C-83A1-F6EECF244321}">
                <p14:modId xmlns:p14="http://schemas.microsoft.com/office/powerpoint/2010/main" val="3011457006"/>
              </p:ext>
            </p:extLst>
          </p:nvPr>
        </p:nvGraphicFramePr>
        <p:xfrm>
          <a:off x="304800" y="1219200"/>
          <a:ext cx="8229600" cy="41147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437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Gamification</a:t>
            </a:r>
            <a:endParaRPr lang="en-US" dirty="0"/>
          </a:p>
        </p:txBody>
      </p:sp>
      <p:sp>
        <p:nvSpPr>
          <p:cNvPr id="3" name="Content Placeholder 2"/>
          <p:cNvSpPr>
            <a:spLocks noGrp="1"/>
          </p:cNvSpPr>
          <p:nvPr>
            <p:ph idx="1"/>
          </p:nvPr>
        </p:nvSpPr>
        <p:spPr/>
        <p:txBody>
          <a:bodyPr/>
          <a:lstStyle/>
          <a:p>
            <a:r>
              <a:rPr lang="en-US" sz="2800" dirty="0" smtClean="0">
                <a:solidFill>
                  <a:schemeClr val="tx1"/>
                </a:solidFill>
              </a:rPr>
              <a:t>The intent was to direct more users to the VLR through the use of interactive elements, giving students something to do besides mentoring.</a:t>
            </a:r>
            <a:endParaRPr lang="en-US" sz="2800" dirty="0">
              <a:solidFill>
                <a:schemeClr val="tx1"/>
              </a:solidFill>
            </a:endParaRPr>
          </a:p>
        </p:txBody>
      </p:sp>
      <p:sp>
        <p:nvSpPr>
          <p:cNvPr id="4" name="Footer Placeholder 3"/>
          <p:cNvSpPr>
            <a:spLocks noGrp="1"/>
          </p:cNvSpPr>
          <p:nvPr>
            <p:ph type="ftr" sz="quarter" idx="12"/>
          </p:nvPr>
        </p:nvSpPr>
        <p:spPr/>
        <p:txBody>
          <a:bodyPr/>
          <a:lstStyle/>
          <a:p>
            <a:pPr>
              <a:defRPr/>
            </a:pPr>
            <a:r>
              <a:rPr lang="en-US" smtClean="0"/>
              <a:t>www.georgiabreakthru.org</a:t>
            </a:r>
            <a:endParaRPr lang="en-US"/>
          </a:p>
        </p:txBody>
      </p:sp>
      <p:pic>
        <p:nvPicPr>
          <p:cNvPr id="5" name="Picture 4" descr="E:\Cloud\Drive\Work\HCII\second life hud.jpg"/>
          <p:cNvPicPr/>
          <p:nvPr/>
        </p:nvPicPr>
        <p:blipFill>
          <a:blip r:embed="rId3">
            <a:extLst>
              <a:ext uri="{28A0092B-C50C-407E-A947-70E740481C1C}">
                <a14:useLocalDpi xmlns:a14="http://schemas.microsoft.com/office/drawing/2010/main" val="0"/>
              </a:ext>
            </a:extLst>
          </a:blip>
          <a:srcRect/>
          <a:stretch>
            <a:fillRect/>
          </a:stretch>
        </p:blipFill>
        <p:spPr bwMode="auto">
          <a:xfrm>
            <a:off x="914400" y="3529806"/>
            <a:ext cx="6934200" cy="1270794"/>
          </a:xfrm>
          <a:prstGeom prst="rect">
            <a:avLst/>
          </a:prstGeom>
          <a:noFill/>
          <a:ln>
            <a:noFill/>
          </a:ln>
        </p:spPr>
      </p:pic>
    </p:spTree>
    <p:extLst>
      <p:ext uri="{BB962C8B-B14F-4D97-AF65-F5344CB8AC3E}">
        <p14:creationId xmlns:p14="http://schemas.microsoft.com/office/powerpoint/2010/main" val="4167164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dirty="0" smtClean="0"/>
              <a:t>Georgia STEM Accessibility Alliance (GSAA)</a:t>
            </a:r>
          </a:p>
        </p:txBody>
      </p:sp>
      <p:sp>
        <p:nvSpPr>
          <p:cNvPr id="14339" name="Content Placeholder 2"/>
          <p:cNvSpPr>
            <a:spLocks noGrp="1"/>
          </p:cNvSpPr>
          <p:nvPr>
            <p:ph idx="1"/>
          </p:nvPr>
        </p:nvSpPr>
        <p:spPr/>
        <p:txBody>
          <a:bodyPr/>
          <a:lstStyle/>
          <a:p>
            <a:pPr eaLnBrk="1" hangingPunct="1">
              <a:buFont typeface="Arial" panose="020B0604020202020204" pitchFamily="34" charset="0"/>
              <a:buNone/>
            </a:pPr>
            <a:endParaRPr lang="en-US" altLang="en-US" sz="2400" smtClean="0">
              <a:solidFill>
                <a:srgbClr val="404040"/>
              </a:solidFill>
            </a:endParaRPr>
          </a:p>
          <a:p>
            <a:pPr eaLnBrk="1" hangingPunct="1">
              <a:buFont typeface="Arial" panose="020B0604020202020204" pitchFamily="34" charset="0"/>
              <a:buNone/>
            </a:pPr>
            <a:endParaRPr lang="en-US" altLang="en-US" sz="2400" smtClean="0">
              <a:solidFill>
                <a:srgbClr val="404040"/>
              </a:solidFill>
            </a:endParaRPr>
          </a:p>
          <a:p>
            <a:pPr eaLnBrk="1" hangingPunct="1">
              <a:buFont typeface="Arial" panose="020B0604020202020204" pitchFamily="34" charset="0"/>
              <a:buNone/>
            </a:pPr>
            <a:endParaRPr lang="en-US" altLang="en-US" sz="2400" smtClean="0">
              <a:solidFill>
                <a:srgbClr val="404040"/>
              </a:solidFill>
            </a:endParaRPr>
          </a:p>
          <a:p>
            <a:pPr eaLnBrk="1" hangingPunct="1">
              <a:buFont typeface="Arial" panose="020B0604020202020204" pitchFamily="34" charset="0"/>
              <a:buNone/>
            </a:pPr>
            <a:endParaRPr lang="en-US" altLang="en-US" sz="2400" smtClean="0">
              <a:solidFill>
                <a:srgbClr val="404040"/>
              </a:solidFill>
            </a:endParaRPr>
          </a:p>
          <a:p>
            <a:pPr eaLnBrk="1" hangingPunct="1">
              <a:buFont typeface="Arial" panose="020B0604020202020204" pitchFamily="34" charset="0"/>
              <a:buNone/>
            </a:pPr>
            <a:endParaRPr lang="en-US" altLang="en-US" sz="2400" smtClean="0">
              <a:solidFill>
                <a:srgbClr val="404040"/>
              </a:solidFill>
            </a:endParaRPr>
          </a:p>
          <a:p>
            <a:pPr eaLnBrk="1" hangingPunct="1">
              <a:buFont typeface="Arial" panose="020B0604020202020204" pitchFamily="34" charset="0"/>
              <a:buNone/>
            </a:pPr>
            <a:endParaRPr lang="en-US" altLang="en-US" sz="2400" smtClean="0">
              <a:solidFill>
                <a:srgbClr val="404040"/>
              </a:solidFill>
            </a:endParaRPr>
          </a:p>
          <a:p>
            <a:pPr eaLnBrk="1" hangingPunct="1">
              <a:buFont typeface="Arial" panose="020B0604020202020204" pitchFamily="34" charset="0"/>
              <a:buNone/>
            </a:pPr>
            <a:r>
              <a:rPr lang="en-US" altLang="en-US" sz="2400" smtClean="0">
                <a:solidFill>
                  <a:srgbClr val="404040"/>
                </a:solidFill>
              </a:rPr>
              <a:t>	</a:t>
            </a:r>
            <a:r>
              <a:rPr lang="en-US" altLang="en-US" sz="2000" smtClean="0">
                <a:solidFill>
                  <a:srgbClr val="303030"/>
                </a:solidFill>
              </a:rPr>
              <a:t>Funded by a grant from the National Science Foundation (NSF), Research in Disabilities Education (RDE), Grant Nos. 1027635 and 1027655. BreakThru is a collaboration between the </a:t>
            </a:r>
            <a:r>
              <a:rPr lang="en-US" altLang="en-US" sz="2000" smtClean="0">
                <a:solidFill>
                  <a:srgbClr val="303030"/>
                </a:solidFill>
                <a:hlinkClick r:id="rId3"/>
              </a:rPr>
              <a:t>Georgia Institute of Technology</a:t>
            </a:r>
            <a:r>
              <a:rPr lang="en-US" altLang="en-US" sz="2000" smtClean="0">
                <a:solidFill>
                  <a:srgbClr val="303030"/>
                </a:solidFill>
              </a:rPr>
              <a:t> and the </a:t>
            </a:r>
            <a:r>
              <a:rPr lang="en-US" altLang="en-US" sz="2000" smtClean="0">
                <a:solidFill>
                  <a:srgbClr val="303030"/>
                </a:solidFill>
                <a:hlinkClick r:id="rId4"/>
              </a:rPr>
              <a:t>University of Georgia</a:t>
            </a:r>
            <a:r>
              <a:rPr lang="en-US" altLang="en-US" sz="2000" smtClean="0">
                <a:solidFill>
                  <a:srgbClr val="303030"/>
                </a:solidFill>
              </a:rPr>
              <a:t>.</a:t>
            </a:r>
          </a:p>
        </p:txBody>
      </p:sp>
      <p:sp>
        <p:nvSpPr>
          <p:cNvPr id="4" name="Footer Placeholder 3"/>
          <p:cNvSpPr>
            <a:spLocks noGrp="1"/>
          </p:cNvSpPr>
          <p:nvPr>
            <p:ph type="ftr" sz="quarter" idx="12"/>
          </p:nvPr>
        </p:nvSpPr>
        <p:spPr/>
        <p:txBody>
          <a:bodyPr/>
          <a:lstStyle/>
          <a:p>
            <a:pPr>
              <a:defRPr/>
            </a:pPr>
            <a:r>
              <a:rPr lang="en-US" dirty="0"/>
              <a:t>www.georgiabreakthru.org</a:t>
            </a:r>
          </a:p>
        </p:txBody>
      </p:sp>
      <p:pic>
        <p:nvPicPr>
          <p:cNvPr id="14341"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044700"/>
            <a:ext cx="28194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1905000"/>
            <a:ext cx="31623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28829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 Badge Interactions</a:t>
            </a:r>
            <a:endParaRPr lang="en-US" dirty="0"/>
          </a:p>
        </p:txBody>
      </p:sp>
      <p:sp>
        <p:nvSpPr>
          <p:cNvPr id="4" name="Footer Placeholder 3"/>
          <p:cNvSpPr>
            <a:spLocks noGrp="1"/>
          </p:cNvSpPr>
          <p:nvPr>
            <p:ph type="ftr" sz="quarter" idx="12"/>
          </p:nvPr>
        </p:nvSpPr>
        <p:spPr/>
        <p:txBody>
          <a:bodyPr/>
          <a:lstStyle/>
          <a:p>
            <a:pPr>
              <a:defRPr/>
            </a:pPr>
            <a:r>
              <a:rPr lang="en-US" dirty="0" smtClean="0"/>
              <a:t>www.georgiabreakthru.org</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04431398"/>
              </p:ext>
            </p:extLst>
          </p:nvPr>
        </p:nvGraphicFramePr>
        <p:xfrm>
          <a:off x="381000" y="1417638"/>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0376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Logins 2012 - 2014</a:t>
            </a:r>
            <a:endParaRPr lang="en-US" dirty="0"/>
          </a:p>
        </p:txBody>
      </p:sp>
      <p:sp>
        <p:nvSpPr>
          <p:cNvPr id="4" name="Footer Placeholder 3"/>
          <p:cNvSpPr>
            <a:spLocks noGrp="1"/>
          </p:cNvSpPr>
          <p:nvPr>
            <p:ph type="ftr" sz="quarter" idx="12"/>
          </p:nvPr>
        </p:nvSpPr>
        <p:spPr/>
        <p:txBody>
          <a:bodyPr/>
          <a:lstStyle/>
          <a:p>
            <a:pPr>
              <a:defRPr/>
            </a:pPr>
            <a:r>
              <a:rPr lang="en-US" dirty="0" smtClean="0"/>
              <a:t>www.georgiabreakthru.org</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27505305"/>
              </p:ext>
            </p:extLst>
          </p:nvPr>
        </p:nvGraphicFramePr>
        <p:xfrm>
          <a:off x="457200" y="1295401"/>
          <a:ext cx="82296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4313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Life Study</a:t>
            </a:r>
            <a:endParaRPr lang="en-US" dirty="0"/>
          </a:p>
        </p:txBody>
      </p:sp>
      <p:sp>
        <p:nvSpPr>
          <p:cNvPr id="3" name="Content Placeholder 2"/>
          <p:cNvSpPr>
            <a:spLocks noGrp="1"/>
          </p:cNvSpPr>
          <p:nvPr>
            <p:ph idx="1"/>
          </p:nvPr>
        </p:nvSpPr>
        <p:spPr/>
        <p:txBody>
          <a:bodyPr/>
          <a:lstStyle/>
          <a:p>
            <a:r>
              <a:rPr lang="en-US" dirty="0" smtClean="0">
                <a:solidFill>
                  <a:schemeClr val="tx1"/>
                </a:solidFill>
              </a:rPr>
              <a:t>Interview-Based Qualitative Study with Content Analysis (Miles, 1994)</a:t>
            </a:r>
          </a:p>
          <a:p>
            <a:r>
              <a:rPr lang="en-US" dirty="0" smtClean="0">
                <a:solidFill>
                  <a:schemeClr val="tx1"/>
                </a:solidFill>
              </a:rPr>
              <a:t>Participant Classification (N=16) into Four Categories</a:t>
            </a:r>
          </a:p>
          <a:p>
            <a:pPr lvl="1">
              <a:buFont typeface="Arial" panose="020B0604020202020204" pitchFamily="34" charset="0"/>
              <a:buChar char="•"/>
            </a:pPr>
            <a:r>
              <a:rPr lang="en-US" dirty="0" smtClean="0"/>
              <a:t>SL +	Used SL twice during last two semesters</a:t>
            </a:r>
          </a:p>
          <a:p>
            <a:pPr lvl="1">
              <a:buFont typeface="Arial" panose="020B0604020202020204" pitchFamily="34" charset="0"/>
              <a:buChar char="•"/>
            </a:pPr>
            <a:r>
              <a:rPr lang="en-US" dirty="0" smtClean="0">
                <a:solidFill>
                  <a:schemeClr val="tx1"/>
                </a:solidFill>
              </a:rPr>
              <a:t>SL -	Used SL at least once; discontinued use </a:t>
            </a:r>
          </a:p>
          <a:p>
            <a:pPr lvl="1">
              <a:buFont typeface="Arial" panose="020B0604020202020204" pitchFamily="34" charset="0"/>
              <a:buChar char="•"/>
            </a:pPr>
            <a:r>
              <a:rPr lang="en-US" dirty="0" smtClean="0"/>
              <a:t>SL +/-	Trained in SL; never used it for mentoring</a:t>
            </a:r>
          </a:p>
          <a:p>
            <a:pPr lvl="1">
              <a:buFont typeface="Arial" panose="020B0604020202020204" pitchFamily="34" charset="0"/>
              <a:buChar char="•"/>
            </a:pPr>
            <a:r>
              <a:rPr lang="en-US" dirty="0" smtClean="0">
                <a:solidFill>
                  <a:schemeClr val="tx1"/>
                </a:solidFill>
              </a:rPr>
              <a:t>SL -/- 	Never trained in SL and never used SL</a:t>
            </a:r>
            <a:endParaRPr lang="en-US" dirty="0">
              <a:solidFill>
                <a:schemeClr val="tx1"/>
              </a:solidFill>
            </a:endParaRPr>
          </a:p>
        </p:txBody>
      </p:sp>
      <p:sp>
        <p:nvSpPr>
          <p:cNvPr id="4" name="Footer Placeholder 3"/>
          <p:cNvSpPr>
            <a:spLocks noGrp="1"/>
          </p:cNvSpPr>
          <p:nvPr>
            <p:ph type="ftr" sz="quarter" idx="12"/>
          </p:nvPr>
        </p:nvSpPr>
        <p:spPr/>
        <p:txBody>
          <a:bodyPr/>
          <a:lstStyle/>
          <a:p>
            <a:pPr>
              <a:defRPr/>
            </a:pPr>
            <a:r>
              <a:rPr lang="en-US" smtClean="0">
                <a:solidFill>
                  <a:srgbClr val="F8F8F8">
                    <a:lumMod val="25000"/>
                  </a:srgbClr>
                </a:solidFill>
              </a:rPr>
              <a:t>www.georgiabreakthru.org</a:t>
            </a:r>
            <a:endParaRPr lang="en-US">
              <a:solidFill>
                <a:srgbClr val="F8F8F8">
                  <a:lumMod val="25000"/>
                </a:srgbClr>
              </a:solidFill>
            </a:endParaRPr>
          </a:p>
        </p:txBody>
      </p:sp>
    </p:spTree>
    <p:extLst>
      <p:ext uri="{BB962C8B-B14F-4D97-AF65-F5344CB8AC3E}">
        <p14:creationId xmlns:p14="http://schemas.microsoft.com/office/powerpoint/2010/main" val="22396074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Tree for Protocols</a:t>
            </a:r>
            <a:endParaRPr lang="en-US" dirty="0"/>
          </a:p>
        </p:txBody>
      </p:sp>
      <p:sp>
        <p:nvSpPr>
          <p:cNvPr id="4" name="Footer Placeholder 3"/>
          <p:cNvSpPr>
            <a:spLocks noGrp="1"/>
          </p:cNvSpPr>
          <p:nvPr>
            <p:ph type="ftr" sz="quarter" idx="12"/>
          </p:nvPr>
        </p:nvSpPr>
        <p:spPr/>
        <p:txBody>
          <a:bodyPr/>
          <a:lstStyle/>
          <a:p>
            <a:pPr>
              <a:defRPr/>
            </a:pPr>
            <a:r>
              <a:rPr lang="en-US" smtClean="0">
                <a:solidFill>
                  <a:srgbClr val="F8F8F8">
                    <a:lumMod val="25000"/>
                  </a:srgbClr>
                </a:solidFill>
              </a:rPr>
              <a:t>www.georgiabreakthru.org</a:t>
            </a:r>
            <a:endParaRPr lang="en-US">
              <a:solidFill>
                <a:srgbClr val="F8F8F8">
                  <a:lumMod val="25000"/>
                </a:srgbClr>
              </a:solidFill>
            </a:endParaRPr>
          </a:p>
        </p:txBody>
      </p:sp>
      <p:pic>
        <p:nvPicPr>
          <p:cNvPr id="6" name="Content Placeholder 5" descr="Macintosh HD:Users:secoffey:Desktop:SL Flow Chart.pdf"/>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1143000"/>
            <a:ext cx="6674909" cy="4983163"/>
          </a:xfrm>
          <a:prstGeom prst="rect">
            <a:avLst/>
          </a:prstGeom>
          <a:noFill/>
          <a:ln>
            <a:noFill/>
          </a:ln>
        </p:spPr>
      </p:pic>
    </p:spTree>
    <p:extLst>
      <p:ext uri="{BB962C8B-B14F-4D97-AF65-F5344CB8AC3E}">
        <p14:creationId xmlns:p14="http://schemas.microsoft.com/office/powerpoint/2010/main" val="14516879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Life Training: Key Findings</a:t>
            </a:r>
            <a:endParaRPr lang="en-US" dirty="0"/>
          </a:p>
        </p:txBody>
      </p:sp>
      <p:sp>
        <p:nvSpPr>
          <p:cNvPr id="3" name="Content Placeholder 2"/>
          <p:cNvSpPr>
            <a:spLocks noGrp="1"/>
          </p:cNvSpPr>
          <p:nvPr>
            <p:ph idx="1"/>
          </p:nvPr>
        </p:nvSpPr>
        <p:spPr/>
        <p:txBody>
          <a:bodyPr/>
          <a:lstStyle/>
          <a:p>
            <a:r>
              <a:rPr lang="en-US" sz="2400" dirty="0">
                <a:solidFill>
                  <a:schemeClr val="tx1"/>
                </a:solidFill>
              </a:rPr>
              <a:t>Provide a compatible screen reader for visually-impaired participants</a:t>
            </a:r>
          </a:p>
          <a:p>
            <a:r>
              <a:rPr lang="en-US" sz="2400" dirty="0" smtClean="0">
                <a:solidFill>
                  <a:schemeClr val="tx1"/>
                </a:solidFill>
              </a:rPr>
              <a:t>Training </a:t>
            </a:r>
            <a:r>
              <a:rPr lang="en-US" sz="2400" dirty="0">
                <a:solidFill>
                  <a:schemeClr val="tx1"/>
                </a:solidFill>
              </a:rPr>
              <a:t>should continue to teach participant show to create and move their avatars and how to use shortcuts</a:t>
            </a:r>
          </a:p>
          <a:p>
            <a:r>
              <a:rPr lang="en-US" sz="2400" dirty="0" smtClean="0">
                <a:solidFill>
                  <a:schemeClr val="tx1"/>
                </a:solidFill>
              </a:rPr>
              <a:t>Provide </a:t>
            </a:r>
            <a:r>
              <a:rPr lang="en-US" sz="2400" dirty="0">
                <a:solidFill>
                  <a:schemeClr val="tx1"/>
                </a:solidFill>
              </a:rPr>
              <a:t>more training opportunities throughout the semester</a:t>
            </a:r>
          </a:p>
          <a:p>
            <a:r>
              <a:rPr lang="en-US" sz="2400" dirty="0" smtClean="0">
                <a:solidFill>
                  <a:schemeClr val="tx1"/>
                </a:solidFill>
              </a:rPr>
              <a:t>Offer </a:t>
            </a:r>
            <a:r>
              <a:rPr lang="en-US" sz="2400" dirty="0">
                <a:solidFill>
                  <a:schemeClr val="tx1"/>
                </a:solidFill>
              </a:rPr>
              <a:t>training sessions at various times and incorporate multiple opportunities for participants to demonstrate mastery</a:t>
            </a:r>
          </a:p>
          <a:p>
            <a:r>
              <a:rPr lang="en-US" sz="2400" dirty="0" smtClean="0">
                <a:solidFill>
                  <a:schemeClr val="tx1"/>
                </a:solidFill>
              </a:rPr>
              <a:t>Consider </a:t>
            </a:r>
            <a:r>
              <a:rPr lang="en-US" sz="2400" dirty="0">
                <a:solidFill>
                  <a:schemeClr val="tx1"/>
                </a:solidFill>
              </a:rPr>
              <a:t>providing a technical support specialist who can be reached by phone, online chat, or in-person</a:t>
            </a:r>
          </a:p>
          <a:p>
            <a:endParaRPr lang="en-US" dirty="0"/>
          </a:p>
        </p:txBody>
      </p:sp>
      <p:sp>
        <p:nvSpPr>
          <p:cNvPr id="4" name="Footer Placeholder 3"/>
          <p:cNvSpPr>
            <a:spLocks noGrp="1"/>
          </p:cNvSpPr>
          <p:nvPr>
            <p:ph type="ftr" sz="quarter" idx="12"/>
          </p:nvPr>
        </p:nvSpPr>
        <p:spPr/>
        <p:txBody>
          <a:bodyPr/>
          <a:lstStyle/>
          <a:p>
            <a:pPr>
              <a:defRPr/>
            </a:pPr>
            <a:r>
              <a:rPr lang="en-US" smtClean="0">
                <a:solidFill>
                  <a:srgbClr val="F8F8F8">
                    <a:lumMod val="25000"/>
                  </a:srgbClr>
                </a:solidFill>
              </a:rPr>
              <a:t>www.georgiabreakthru.org</a:t>
            </a:r>
            <a:endParaRPr lang="en-US">
              <a:solidFill>
                <a:srgbClr val="F8F8F8">
                  <a:lumMod val="25000"/>
                </a:srgbClr>
              </a:solidFill>
            </a:endParaRPr>
          </a:p>
        </p:txBody>
      </p:sp>
    </p:spTree>
    <p:extLst>
      <p:ext uri="{BB962C8B-B14F-4D97-AF65-F5344CB8AC3E}">
        <p14:creationId xmlns:p14="http://schemas.microsoft.com/office/powerpoint/2010/main" val="7313492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 + Participants: Key Findings</a:t>
            </a:r>
            <a:endParaRPr lang="en-US" dirty="0"/>
          </a:p>
        </p:txBody>
      </p:sp>
      <p:sp>
        <p:nvSpPr>
          <p:cNvPr id="3" name="Content Placeholder 2"/>
          <p:cNvSpPr>
            <a:spLocks noGrp="1"/>
          </p:cNvSpPr>
          <p:nvPr>
            <p:ph idx="1"/>
          </p:nvPr>
        </p:nvSpPr>
        <p:spPr/>
        <p:txBody>
          <a:bodyPr/>
          <a:lstStyle/>
          <a:p>
            <a:r>
              <a:rPr lang="en-US" sz="2200" dirty="0">
                <a:solidFill>
                  <a:schemeClr val="tx1"/>
                </a:solidFill>
              </a:rPr>
              <a:t>Tech-savvy mentors encourage mentees to use </a:t>
            </a:r>
            <a:r>
              <a:rPr lang="en-US" sz="2200" dirty="0" smtClean="0">
                <a:solidFill>
                  <a:schemeClr val="tx1"/>
                </a:solidFill>
              </a:rPr>
              <a:t>Second Life</a:t>
            </a:r>
            <a:endParaRPr lang="en-US" sz="2200" dirty="0">
              <a:solidFill>
                <a:schemeClr val="tx1"/>
              </a:solidFill>
            </a:endParaRPr>
          </a:p>
          <a:p>
            <a:r>
              <a:rPr lang="en-US" sz="2200" dirty="0" smtClean="0">
                <a:solidFill>
                  <a:schemeClr val="tx1"/>
                </a:solidFill>
              </a:rPr>
              <a:t>Most </a:t>
            </a:r>
            <a:r>
              <a:rPr lang="en-US" sz="2200" dirty="0">
                <a:solidFill>
                  <a:schemeClr val="tx1"/>
                </a:solidFill>
              </a:rPr>
              <a:t>participants use Second Life for at least one hour per week</a:t>
            </a:r>
          </a:p>
          <a:p>
            <a:r>
              <a:rPr lang="en-US" sz="2200" dirty="0" smtClean="0">
                <a:solidFill>
                  <a:schemeClr val="tx1"/>
                </a:solidFill>
              </a:rPr>
              <a:t>Texting </a:t>
            </a:r>
            <a:r>
              <a:rPr lang="en-US" sz="2200" dirty="0">
                <a:solidFill>
                  <a:schemeClr val="tx1"/>
                </a:solidFill>
              </a:rPr>
              <a:t>is the most commonly used Second Life technology</a:t>
            </a:r>
          </a:p>
          <a:p>
            <a:r>
              <a:rPr lang="en-US" sz="2200" dirty="0" smtClean="0">
                <a:solidFill>
                  <a:schemeClr val="tx1"/>
                </a:solidFill>
              </a:rPr>
              <a:t>Participants </a:t>
            </a:r>
            <a:r>
              <a:rPr lang="en-US" sz="2200" dirty="0">
                <a:solidFill>
                  <a:schemeClr val="tx1"/>
                </a:solidFill>
              </a:rPr>
              <a:t>communicate about disability-related issues and modules</a:t>
            </a:r>
          </a:p>
          <a:p>
            <a:r>
              <a:rPr lang="en-US" sz="2200" dirty="0" smtClean="0">
                <a:solidFill>
                  <a:schemeClr val="tx1"/>
                </a:solidFill>
              </a:rPr>
              <a:t>Second </a:t>
            </a:r>
            <a:r>
              <a:rPr lang="en-US" sz="2200" dirty="0">
                <a:solidFill>
                  <a:schemeClr val="tx1"/>
                </a:solidFill>
              </a:rPr>
              <a:t>Life might be particularly useful for participants with ADHD</a:t>
            </a:r>
          </a:p>
          <a:p>
            <a:r>
              <a:rPr lang="en-US" sz="2200" dirty="0" smtClean="0">
                <a:solidFill>
                  <a:schemeClr val="tx1"/>
                </a:solidFill>
              </a:rPr>
              <a:t>Some </a:t>
            </a:r>
            <a:r>
              <a:rPr lang="en-US" sz="2200" dirty="0">
                <a:solidFill>
                  <a:schemeClr val="tx1"/>
                </a:solidFill>
              </a:rPr>
              <a:t>believe Second Life is only for gamers or individuals with social anxiety</a:t>
            </a:r>
          </a:p>
          <a:p>
            <a:r>
              <a:rPr lang="en-US" sz="2200" dirty="0" smtClean="0">
                <a:solidFill>
                  <a:schemeClr val="tx1"/>
                </a:solidFill>
              </a:rPr>
              <a:t>Obtaining </a:t>
            </a:r>
            <a:r>
              <a:rPr lang="en-US" sz="2200" dirty="0">
                <a:solidFill>
                  <a:schemeClr val="tx1"/>
                </a:solidFill>
              </a:rPr>
              <a:t>reliable and current hardware is an obstacle to using Second Life</a:t>
            </a:r>
          </a:p>
          <a:p>
            <a:r>
              <a:rPr lang="en-US" sz="2200" dirty="0" smtClean="0">
                <a:solidFill>
                  <a:schemeClr val="tx1"/>
                </a:solidFill>
              </a:rPr>
              <a:t>Incorporating </a:t>
            </a:r>
            <a:r>
              <a:rPr lang="en-US" sz="2200" dirty="0">
                <a:solidFill>
                  <a:schemeClr val="tx1"/>
                </a:solidFill>
              </a:rPr>
              <a:t>an app version will increase usage</a:t>
            </a:r>
          </a:p>
          <a:p>
            <a:endParaRPr lang="en-US" sz="2000" dirty="0"/>
          </a:p>
        </p:txBody>
      </p:sp>
      <p:sp>
        <p:nvSpPr>
          <p:cNvPr id="4" name="Footer Placeholder 3"/>
          <p:cNvSpPr>
            <a:spLocks noGrp="1"/>
          </p:cNvSpPr>
          <p:nvPr>
            <p:ph type="ftr" sz="quarter" idx="12"/>
          </p:nvPr>
        </p:nvSpPr>
        <p:spPr/>
        <p:txBody>
          <a:bodyPr/>
          <a:lstStyle/>
          <a:p>
            <a:pPr>
              <a:defRPr/>
            </a:pPr>
            <a:r>
              <a:rPr lang="en-US" smtClean="0">
                <a:solidFill>
                  <a:srgbClr val="F8F8F8">
                    <a:lumMod val="25000"/>
                  </a:srgbClr>
                </a:solidFill>
              </a:rPr>
              <a:t>www.georgiabreakthru.org</a:t>
            </a:r>
            <a:endParaRPr lang="en-US">
              <a:solidFill>
                <a:srgbClr val="F8F8F8">
                  <a:lumMod val="25000"/>
                </a:srgbClr>
              </a:solidFill>
            </a:endParaRPr>
          </a:p>
        </p:txBody>
      </p:sp>
    </p:spTree>
    <p:extLst>
      <p:ext uri="{BB962C8B-B14F-4D97-AF65-F5344CB8AC3E}">
        <p14:creationId xmlns:p14="http://schemas.microsoft.com/office/powerpoint/2010/main" val="1147922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 Participants: Key Findings</a:t>
            </a:r>
            <a:endParaRPr lang="en-US" dirty="0"/>
          </a:p>
        </p:txBody>
      </p:sp>
      <p:sp>
        <p:nvSpPr>
          <p:cNvPr id="3" name="Content Placeholder 2"/>
          <p:cNvSpPr>
            <a:spLocks noGrp="1"/>
          </p:cNvSpPr>
          <p:nvPr>
            <p:ph idx="1"/>
          </p:nvPr>
        </p:nvSpPr>
        <p:spPr>
          <a:xfrm>
            <a:off x="457200" y="1371600"/>
            <a:ext cx="8229600" cy="4525963"/>
          </a:xfrm>
        </p:spPr>
        <p:txBody>
          <a:bodyPr/>
          <a:lstStyle/>
          <a:p>
            <a:r>
              <a:rPr lang="en-US" sz="2200" dirty="0">
                <a:solidFill>
                  <a:schemeClr val="tx1"/>
                </a:solidFill>
              </a:rPr>
              <a:t>Second Life does provide an added benefit to the mentoring relationship</a:t>
            </a:r>
          </a:p>
          <a:p>
            <a:r>
              <a:rPr lang="en-US" sz="2200" dirty="0" smtClean="0">
                <a:solidFill>
                  <a:schemeClr val="tx1"/>
                </a:solidFill>
              </a:rPr>
              <a:t>Some </a:t>
            </a:r>
            <a:r>
              <a:rPr lang="en-US" sz="2200" dirty="0">
                <a:solidFill>
                  <a:schemeClr val="tx1"/>
                </a:solidFill>
              </a:rPr>
              <a:t>participants prefer to meet in person</a:t>
            </a:r>
          </a:p>
          <a:p>
            <a:r>
              <a:rPr lang="en-US" sz="2200" dirty="0" smtClean="0">
                <a:solidFill>
                  <a:schemeClr val="tx1"/>
                </a:solidFill>
              </a:rPr>
              <a:t>Technical </a:t>
            </a:r>
            <a:r>
              <a:rPr lang="en-US" sz="2200" dirty="0">
                <a:solidFill>
                  <a:schemeClr val="tx1"/>
                </a:solidFill>
              </a:rPr>
              <a:t>issues, such as slow computer speeds and microphone malfunctions, are barriers to Second Life usage</a:t>
            </a:r>
          </a:p>
          <a:p>
            <a:r>
              <a:rPr lang="en-US" sz="2200" dirty="0" smtClean="0">
                <a:solidFill>
                  <a:schemeClr val="tx1"/>
                </a:solidFill>
              </a:rPr>
              <a:t>Mentors </a:t>
            </a:r>
            <a:r>
              <a:rPr lang="en-US" sz="2200" dirty="0">
                <a:solidFill>
                  <a:schemeClr val="tx1"/>
                </a:solidFill>
              </a:rPr>
              <a:t>and mentees rarely have overlapping availability</a:t>
            </a:r>
          </a:p>
          <a:p>
            <a:r>
              <a:rPr lang="en-US" sz="2200" dirty="0" smtClean="0">
                <a:solidFill>
                  <a:schemeClr val="tx1"/>
                </a:solidFill>
              </a:rPr>
              <a:t>It </a:t>
            </a:r>
            <a:r>
              <a:rPr lang="en-US" sz="2200" dirty="0">
                <a:solidFill>
                  <a:schemeClr val="tx1"/>
                </a:solidFill>
              </a:rPr>
              <a:t>is impossible to use Second Life when not at a computer</a:t>
            </a:r>
          </a:p>
          <a:p>
            <a:r>
              <a:rPr lang="en-US" sz="2200" dirty="0" smtClean="0">
                <a:solidFill>
                  <a:schemeClr val="tx1"/>
                </a:solidFill>
              </a:rPr>
              <a:t>Some </a:t>
            </a:r>
            <a:r>
              <a:rPr lang="en-US" sz="2200" dirty="0">
                <a:solidFill>
                  <a:schemeClr val="tx1"/>
                </a:solidFill>
              </a:rPr>
              <a:t>believe Second Life is only for gamers or individuals with social anxiety</a:t>
            </a:r>
          </a:p>
          <a:p>
            <a:r>
              <a:rPr lang="en-US" sz="2200" dirty="0" smtClean="0">
                <a:solidFill>
                  <a:schemeClr val="tx1"/>
                </a:solidFill>
              </a:rPr>
              <a:t>Incorporating </a:t>
            </a:r>
            <a:r>
              <a:rPr lang="en-US" sz="2200" dirty="0">
                <a:solidFill>
                  <a:schemeClr val="tx1"/>
                </a:solidFill>
              </a:rPr>
              <a:t>an optional camera and app version will increase usage</a:t>
            </a:r>
          </a:p>
          <a:p>
            <a:r>
              <a:rPr lang="en-US" sz="2200" dirty="0" smtClean="0">
                <a:solidFill>
                  <a:schemeClr val="tx1"/>
                </a:solidFill>
              </a:rPr>
              <a:t>Consider </a:t>
            </a:r>
            <a:r>
              <a:rPr lang="en-US" sz="2200" dirty="0">
                <a:solidFill>
                  <a:schemeClr val="tx1"/>
                </a:solidFill>
              </a:rPr>
              <a:t>adding small group modules</a:t>
            </a:r>
          </a:p>
          <a:p>
            <a:endParaRPr lang="en-US" sz="2000" dirty="0">
              <a:solidFill>
                <a:schemeClr val="tx1"/>
              </a:solidFill>
            </a:endParaRPr>
          </a:p>
        </p:txBody>
      </p:sp>
      <p:sp>
        <p:nvSpPr>
          <p:cNvPr id="4" name="Footer Placeholder 3"/>
          <p:cNvSpPr>
            <a:spLocks noGrp="1"/>
          </p:cNvSpPr>
          <p:nvPr>
            <p:ph type="ftr" sz="quarter" idx="12"/>
          </p:nvPr>
        </p:nvSpPr>
        <p:spPr/>
        <p:txBody>
          <a:bodyPr/>
          <a:lstStyle/>
          <a:p>
            <a:pPr>
              <a:defRPr/>
            </a:pPr>
            <a:r>
              <a:rPr lang="en-US" smtClean="0">
                <a:solidFill>
                  <a:srgbClr val="F8F8F8">
                    <a:lumMod val="25000"/>
                  </a:srgbClr>
                </a:solidFill>
              </a:rPr>
              <a:t>www.georgiabreakthru.org</a:t>
            </a:r>
            <a:endParaRPr lang="en-US">
              <a:solidFill>
                <a:srgbClr val="F8F8F8">
                  <a:lumMod val="25000"/>
                </a:srgbClr>
              </a:solidFill>
            </a:endParaRPr>
          </a:p>
        </p:txBody>
      </p:sp>
    </p:spTree>
    <p:extLst>
      <p:ext uri="{BB962C8B-B14F-4D97-AF65-F5344CB8AC3E}">
        <p14:creationId xmlns:p14="http://schemas.microsoft.com/office/powerpoint/2010/main" val="2476467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 Participants: Key Findings</a:t>
            </a:r>
            <a:endParaRPr lang="en-US" dirty="0"/>
          </a:p>
        </p:txBody>
      </p:sp>
      <p:sp>
        <p:nvSpPr>
          <p:cNvPr id="3" name="Content Placeholder 2"/>
          <p:cNvSpPr>
            <a:spLocks noGrp="1"/>
          </p:cNvSpPr>
          <p:nvPr>
            <p:ph idx="1"/>
          </p:nvPr>
        </p:nvSpPr>
        <p:spPr/>
        <p:txBody>
          <a:bodyPr/>
          <a:lstStyle/>
          <a:p>
            <a:r>
              <a:rPr lang="en-US" sz="2200" dirty="0">
                <a:solidFill>
                  <a:schemeClr val="tx1"/>
                </a:solidFill>
              </a:rPr>
              <a:t>Computer and Internet access at work and home are barriers for secondary participants</a:t>
            </a:r>
          </a:p>
          <a:p>
            <a:r>
              <a:rPr lang="en-US" sz="2200" dirty="0" smtClean="0">
                <a:solidFill>
                  <a:schemeClr val="tx1"/>
                </a:solidFill>
              </a:rPr>
              <a:t>Mentors </a:t>
            </a:r>
            <a:r>
              <a:rPr lang="en-US" sz="2200" dirty="0">
                <a:solidFill>
                  <a:schemeClr val="tx1"/>
                </a:solidFill>
              </a:rPr>
              <a:t>and mentees rarely have overlapping availability</a:t>
            </a:r>
          </a:p>
          <a:p>
            <a:r>
              <a:rPr lang="en-US" sz="2200" dirty="0" smtClean="0">
                <a:solidFill>
                  <a:schemeClr val="tx1"/>
                </a:solidFill>
              </a:rPr>
              <a:t>Second </a:t>
            </a:r>
            <a:r>
              <a:rPr lang="en-US" sz="2200" dirty="0">
                <a:solidFill>
                  <a:schemeClr val="tx1"/>
                </a:solidFill>
              </a:rPr>
              <a:t>Life is not integrated into daily life and is therefore not easy to use</a:t>
            </a:r>
          </a:p>
          <a:p>
            <a:r>
              <a:rPr lang="en-US" sz="2200" dirty="0" smtClean="0">
                <a:solidFill>
                  <a:schemeClr val="tx1"/>
                </a:solidFill>
              </a:rPr>
              <a:t>Some </a:t>
            </a:r>
            <a:r>
              <a:rPr lang="en-US" sz="2200" dirty="0">
                <a:solidFill>
                  <a:schemeClr val="tx1"/>
                </a:solidFill>
              </a:rPr>
              <a:t>believe Second Life is only for gamers or individuals with social anxiety</a:t>
            </a:r>
          </a:p>
          <a:p>
            <a:r>
              <a:rPr lang="en-US" sz="2200" dirty="0" smtClean="0">
                <a:solidFill>
                  <a:schemeClr val="tx1"/>
                </a:solidFill>
              </a:rPr>
              <a:t>Participants may experience inappropriate content on Second Life</a:t>
            </a:r>
            <a:endParaRPr lang="en-US" sz="2200" dirty="0">
              <a:solidFill>
                <a:schemeClr val="tx1"/>
              </a:solidFill>
            </a:endParaRPr>
          </a:p>
          <a:p>
            <a:r>
              <a:rPr lang="en-US" sz="2200" dirty="0" smtClean="0">
                <a:solidFill>
                  <a:schemeClr val="tx1"/>
                </a:solidFill>
              </a:rPr>
              <a:t>Mentees </a:t>
            </a:r>
            <a:r>
              <a:rPr lang="en-US" sz="2200" dirty="0">
                <a:solidFill>
                  <a:schemeClr val="tx1"/>
                </a:solidFill>
              </a:rPr>
              <a:t>find Second Life to be out-of-date</a:t>
            </a:r>
          </a:p>
          <a:p>
            <a:r>
              <a:rPr lang="en-US" sz="2200" dirty="0" smtClean="0">
                <a:solidFill>
                  <a:schemeClr val="tx1"/>
                </a:solidFill>
              </a:rPr>
              <a:t>Incorporating </a:t>
            </a:r>
            <a:r>
              <a:rPr lang="en-US" sz="2200" dirty="0">
                <a:solidFill>
                  <a:schemeClr val="tx1"/>
                </a:solidFill>
              </a:rPr>
              <a:t>an app version will increase usage</a:t>
            </a:r>
          </a:p>
          <a:p>
            <a:endParaRPr lang="en-US" sz="2000" dirty="0"/>
          </a:p>
        </p:txBody>
      </p:sp>
      <p:sp>
        <p:nvSpPr>
          <p:cNvPr id="4" name="Footer Placeholder 3"/>
          <p:cNvSpPr>
            <a:spLocks noGrp="1"/>
          </p:cNvSpPr>
          <p:nvPr>
            <p:ph type="ftr" sz="quarter" idx="12"/>
          </p:nvPr>
        </p:nvSpPr>
        <p:spPr/>
        <p:txBody>
          <a:bodyPr/>
          <a:lstStyle/>
          <a:p>
            <a:pPr>
              <a:defRPr/>
            </a:pPr>
            <a:r>
              <a:rPr lang="en-US" smtClean="0">
                <a:solidFill>
                  <a:srgbClr val="F8F8F8">
                    <a:lumMod val="25000"/>
                  </a:srgbClr>
                </a:solidFill>
              </a:rPr>
              <a:t>www.georgiabreakthru.org</a:t>
            </a:r>
            <a:endParaRPr lang="en-US">
              <a:solidFill>
                <a:srgbClr val="F8F8F8">
                  <a:lumMod val="25000"/>
                </a:srgbClr>
              </a:solidFill>
            </a:endParaRPr>
          </a:p>
        </p:txBody>
      </p:sp>
    </p:spTree>
    <p:extLst>
      <p:ext uri="{BB962C8B-B14F-4D97-AF65-F5344CB8AC3E}">
        <p14:creationId xmlns:p14="http://schemas.microsoft.com/office/powerpoint/2010/main" val="3451021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 Participants: Key Findings</a:t>
            </a:r>
            <a:endParaRPr lang="en-US" dirty="0"/>
          </a:p>
        </p:txBody>
      </p:sp>
      <p:sp>
        <p:nvSpPr>
          <p:cNvPr id="3" name="Content Placeholder 2"/>
          <p:cNvSpPr>
            <a:spLocks noGrp="1"/>
          </p:cNvSpPr>
          <p:nvPr>
            <p:ph idx="1"/>
          </p:nvPr>
        </p:nvSpPr>
        <p:spPr/>
        <p:txBody>
          <a:bodyPr/>
          <a:lstStyle/>
          <a:p>
            <a:r>
              <a:rPr lang="en-US" sz="2400" dirty="0">
                <a:solidFill>
                  <a:schemeClr val="tx1"/>
                </a:solidFill>
              </a:rPr>
              <a:t>Currently, visually‐impaired participants cannot use Second Life</a:t>
            </a:r>
          </a:p>
          <a:p>
            <a:r>
              <a:rPr lang="en-US" sz="2400" dirty="0" smtClean="0">
                <a:solidFill>
                  <a:schemeClr val="tx1"/>
                </a:solidFill>
              </a:rPr>
              <a:t>Some </a:t>
            </a:r>
            <a:r>
              <a:rPr lang="en-US" sz="2400" dirty="0">
                <a:solidFill>
                  <a:schemeClr val="tx1"/>
                </a:solidFill>
              </a:rPr>
              <a:t>associate a negative stigma of Second Life from a </a:t>
            </a:r>
            <a:r>
              <a:rPr lang="en-US" sz="2400" i="1" dirty="0">
                <a:solidFill>
                  <a:schemeClr val="tx1"/>
                </a:solidFill>
              </a:rPr>
              <a:t>Law &amp; </a:t>
            </a:r>
            <a:r>
              <a:rPr lang="en-US" sz="2400" i="1" dirty="0" smtClean="0">
                <a:solidFill>
                  <a:schemeClr val="tx1"/>
                </a:solidFill>
              </a:rPr>
              <a:t>Order: SVU</a:t>
            </a:r>
            <a:r>
              <a:rPr lang="en-US" sz="2400" dirty="0" smtClean="0">
                <a:solidFill>
                  <a:schemeClr val="tx1"/>
                </a:solidFill>
              </a:rPr>
              <a:t> </a:t>
            </a:r>
            <a:r>
              <a:rPr lang="en-US" sz="2400" dirty="0">
                <a:solidFill>
                  <a:schemeClr val="tx1"/>
                </a:solidFill>
              </a:rPr>
              <a:t>episode</a:t>
            </a:r>
          </a:p>
          <a:p>
            <a:r>
              <a:rPr lang="en-US" sz="2400" dirty="0">
                <a:solidFill>
                  <a:schemeClr val="tx1"/>
                </a:solidFill>
              </a:rPr>
              <a:t>P</a:t>
            </a:r>
            <a:r>
              <a:rPr lang="en-US" sz="2400" dirty="0" smtClean="0">
                <a:solidFill>
                  <a:schemeClr val="tx1"/>
                </a:solidFill>
              </a:rPr>
              <a:t>rovide </a:t>
            </a:r>
            <a:r>
              <a:rPr lang="en-US" sz="2400" dirty="0">
                <a:solidFill>
                  <a:schemeClr val="tx1"/>
                </a:solidFill>
              </a:rPr>
              <a:t>a compatible screen reader and incorporate an app to increase usage</a:t>
            </a:r>
          </a:p>
          <a:p>
            <a:endParaRPr lang="en-US" dirty="0"/>
          </a:p>
        </p:txBody>
      </p:sp>
      <p:sp>
        <p:nvSpPr>
          <p:cNvPr id="4" name="Footer Placeholder 3"/>
          <p:cNvSpPr>
            <a:spLocks noGrp="1"/>
          </p:cNvSpPr>
          <p:nvPr>
            <p:ph type="ftr" sz="quarter" idx="12"/>
          </p:nvPr>
        </p:nvSpPr>
        <p:spPr/>
        <p:txBody>
          <a:bodyPr/>
          <a:lstStyle/>
          <a:p>
            <a:pPr>
              <a:defRPr/>
            </a:pPr>
            <a:r>
              <a:rPr lang="en-US" smtClean="0">
                <a:solidFill>
                  <a:srgbClr val="F8F8F8">
                    <a:lumMod val="25000"/>
                  </a:srgbClr>
                </a:solidFill>
              </a:rPr>
              <a:t>www.georgiabreakthru.org</a:t>
            </a:r>
            <a:endParaRPr lang="en-US">
              <a:solidFill>
                <a:srgbClr val="F8F8F8">
                  <a:lumMod val="25000"/>
                </a:srgbClr>
              </a:solidFill>
            </a:endParaRPr>
          </a:p>
        </p:txBody>
      </p:sp>
    </p:spTree>
    <p:extLst>
      <p:ext uri="{BB962C8B-B14F-4D97-AF65-F5344CB8AC3E}">
        <p14:creationId xmlns:p14="http://schemas.microsoft.com/office/powerpoint/2010/main" val="2596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Overarching Lessons</a:t>
            </a:r>
            <a:endParaRPr lang="en-US" dirty="0"/>
          </a:p>
        </p:txBody>
      </p:sp>
      <p:sp>
        <p:nvSpPr>
          <p:cNvPr id="3" name="Content Placeholder 2"/>
          <p:cNvSpPr>
            <a:spLocks noGrp="1"/>
          </p:cNvSpPr>
          <p:nvPr>
            <p:ph idx="1"/>
          </p:nvPr>
        </p:nvSpPr>
        <p:spPr/>
        <p:txBody>
          <a:bodyPr/>
          <a:lstStyle/>
          <a:p>
            <a:r>
              <a:rPr lang="en-US" sz="2400" dirty="0" smtClean="0">
                <a:solidFill>
                  <a:schemeClr val="tx1"/>
                </a:solidFill>
              </a:rPr>
              <a:t>Second Life is not intuitive; training is essential</a:t>
            </a:r>
          </a:p>
          <a:p>
            <a:r>
              <a:rPr lang="en-US" sz="2400" dirty="0" smtClean="0">
                <a:solidFill>
                  <a:schemeClr val="tx1"/>
                </a:solidFill>
              </a:rPr>
              <a:t>Synchronous nature of Second Life may work against its use</a:t>
            </a:r>
          </a:p>
          <a:p>
            <a:r>
              <a:rPr lang="en-US" sz="2400" dirty="0" smtClean="0">
                <a:solidFill>
                  <a:schemeClr val="tx1"/>
                </a:solidFill>
              </a:rPr>
              <a:t>Second Life requires processing power and fast Internet speed; out-of-touch in increasingly mobile world</a:t>
            </a:r>
          </a:p>
          <a:p>
            <a:r>
              <a:rPr lang="en-US" sz="2400" dirty="0" smtClean="0">
                <a:solidFill>
                  <a:schemeClr val="tx1"/>
                </a:solidFill>
              </a:rPr>
              <a:t>Accessibility issues, especially for JAWS (Job Access with Speech) users</a:t>
            </a:r>
          </a:p>
          <a:p>
            <a:r>
              <a:rPr lang="en-US" sz="2400" dirty="0" smtClean="0">
                <a:solidFill>
                  <a:schemeClr val="tx1"/>
                </a:solidFill>
              </a:rPr>
              <a:t>Perception—both positive and negative—is determinant in use or disuse</a:t>
            </a:r>
          </a:p>
          <a:p>
            <a:r>
              <a:rPr lang="en-US" sz="2400" dirty="0" smtClean="0">
                <a:solidFill>
                  <a:schemeClr val="tx1"/>
                </a:solidFill>
              </a:rPr>
              <a:t>For committed users, however, it can deliver a positive experience  </a:t>
            </a:r>
          </a:p>
          <a:p>
            <a:endParaRPr lang="en-US" dirty="0" smtClean="0"/>
          </a:p>
          <a:p>
            <a:endParaRPr lang="en-US" dirty="0" smtClean="0"/>
          </a:p>
          <a:p>
            <a:endParaRPr lang="en-US" dirty="0"/>
          </a:p>
        </p:txBody>
      </p:sp>
      <p:sp>
        <p:nvSpPr>
          <p:cNvPr id="4" name="Footer Placeholder 3"/>
          <p:cNvSpPr>
            <a:spLocks noGrp="1"/>
          </p:cNvSpPr>
          <p:nvPr>
            <p:ph type="ftr" sz="quarter" idx="12"/>
          </p:nvPr>
        </p:nvSpPr>
        <p:spPr/>
        <p:txBody>
          <a:bodyPr/>
          <a:lstStyle/>
          <a:p>
            <a:pPr>
              <a:defRPr/>
            </a:pPr>
            <a:r>
              <a:rPr lang="en-US" smtClean="0">
                <a:solidFill>
                  <a:srgbClr val="F8F8F8">
                    <a:lumMod val="25000"/>
                  </a:srgbClr>
                </a:solidFill>
              </a:rPr>
              <a:t>www.georgiabreakthru.org</a:t>
            </a:r>
            <a:endParaRPr lang="en-US">
              <a:solidFill>
                <a:srgbClr val="F8F8F8">
                  <a:lumMod val="25000"/>
                </a:srgbClr>
              </a:solidFill>
            </a:endParaRPr>
          </a:p>
        </p:txBody>
      </p:sp>
    </p:spTree>
    <p:extLst>
      <p:ext uri="{BB962C8B-B14F-4D97-AF65-F5344CB8AC3E}">
        <p14:creationId xmlns:p14="http://schemas.microsoft.com/office/powerpoint/2010/main" val="1961763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dirty="0" smtClean="0"/>
              <a:t>GSAA Collaborative Leaders</a:t>
            </a:r>
          </a:p>
        </p:txBody>
      </p:sp>
      <p:sp>
        <p:nvSpPr>
          <p:cNvPr id="62466" name="Content Placeholder 2"/>
          <p:cNvSpPr>
            <a:spLocks noGrp="1"/>
          </p:cNvSpPr>
          <p:nvPr>
            <p:ph idx="1"/>
          </p:nvPr>
        </p:nvSpPr>
        <p:spPr>
          <a:xfrm>
            <a:off x="457200" y="1417638"/>
            <a:ext cx="8229600" cy="4525962"/>
          </a:xfrm>
        </p:spPr>
        <p:txBody>
          <a:bodyPr/>
          <a:lstStyle/>
          <a:p>
            <a:pPr marL="0" indent="0" algn="ctr">
              <a:buFont typeface="Arial" panose="020B0604020202020204" pitchFamily="34" charset="0"/>
              <a:buNone/>
              <a:defRPr/>
            </a:pPr>
            <a:r>
              <a:rPr lang="en-US" sz="2800" dirty="0" smtClean="0">
                <a:solidFill>
                  <a:srgbClr val="303030"/>
                </a:solidFill>
                <a:ea typeface="ＭＳ Ｐゴシック" charset="0"/>
                <a:cs typeface="ＭＳ Ｐゴシック" charset="0"/>
              </a:rPr>
              <a:t>University of Georgia</a:t>
            </a:r>
          </a:p>
          <a:p>
            <a:pPr marL="0" indent="0" algn="ctr">
              <a:buFont typeface="Arial" panose="020B0604020202020204" pitchFamily="34" charset="0"/>
              <a:buNone/>
              <a:defRPr/>
            </a:pPr>
            <a:r>
              <a:rPr lang="en-US" sz="2800" dirty="0" smtClean="0">
                <a:solidFill>
                  <a:srgbClr val="303030"/>
                </a:solidFill>
                <a:ea typeface="ＭＳ Ｐゴシック" charset="0"/>
                <a:cs typeface="ＭＳ Ｐゴシック" charset="0"/>
              </a:rPr>
              <a:t>Noel </a:t>
            </a:r>
            <a:r>
              <a:rPr lang="en-US" sz="2800" dirty="0">
                <a:solidFill>
                  <a:srgbClr val="303030"/>
                </a:solidFill>
                <a:ea typeface="ＭＳ Ｐゴシック" charset="0"/>
                <a:cs typeface="ＭＳ Ｐゴシック" charset="0"/>
              </a:rPr>
              <a:t>Gregg (</a:t>
            </a:r>
            <a:r>
              <a:rPr lang="en-US" sz="2800" u="sng" dirty="0">
                <a:solidFill>
                  <a:srgbClr val="303030"/>
                </a:solidFill>
                <a:ea typeface="ＭＳ Ｐゴシック" charset="0"/>
                <a:cs typeface="ＭＳ Ｐゴシック" charset="0"/>
                <a:hlinkClick r:id="rId2"/>
              </a:rPr>
              <a:t>ngregg@uga.edu</a:t>
            </a:r>
            <a:r>
              <a:rPr lang="en-US" sz="2800" u="sng" dirty="0" smtClean="0">
                <a:solidFill>
                  <a:srgbClr val="303030"/>
                </a:solidFill>
                <a:ea typeface="ＭＳ Ｐゴシック" charset="0"/>
                <a:cs typeface="ＭＳ Ｐゴシック" charset="0"/>
              </a:rPr>
              <a:t>)</a:t>
            </a:r>
          </a:p>
          <a:p>
            <a:pPr marL="0" indent="0" algn="ctr">
              <a:buFont typeface="Arial" panose="020B0604020202020204" pitchFamily="34" charset="0"/>
              <a:buNone/>
              <a:defRPr/>
            </a:pPr>
            <a:r>
              <a:rPr lang="en-US" sz="2800" dirty="0" smtClean="0">
                <a:solidFill>
                  <a:srgbClr val="303030"/>
                </a:solidFill>
                <a:ea typeface="ＭＳ Ｐゴシック" charset="0"/>
                <a:cs typeface="ＭＳ Ｐゴシック" charset="0"/>
              </a:rPr>
              <a:t>Gerri Wolfe (</a:t>
            </a:r>
            <a:r>
              <a:rPr lang="en-US" sz="2800" dirty="0" smtClean="0">
                <a:solidFill>
                  <a:srgbClr val="303030"/>
                </a:solidFill>
                <a:ea typeface="ＭＳ Ｐゴシック" charset="0"/>
                <a:cs typeface="ＭＳ Ｐゴシック" charset="0"/>
                <a:hlinkClick r:id="rId3"/>
              </a:rPr>
              <a:t>gwolfe@uga.edu</a:t>
            </a:r>
            <a:r>
              <a:rPr lang="en-US" sz="2800" dirty="0" smtClean="0">
                <a:solidFill>
                  <a:srgbClr val="303030"/>
                </a:solidFill>
                <a:ea typeface="ＭＳ Ｐゴシック" charset="0"/>
                <a:cs typeface="ＭＳ Ｐゴシック" charset="0"/>
              </a:rPr>
              <a:t>)</a:t>
            </a:r>
            <a:endParaRPr lang="en-US" sz="2800" dirty="0">
              <a:solidFill>
                <a:srgbClr val="303030"/>
              </a:solidFill>
              <a:ea typeface="ＭＳ Ｐゴシック" charset="0"/>
              <a:cs typeface="ＭＳ Ｐゴシック" charset="0"/>
            </a:endParaRPr>
          </a:p>
          <a:p>
            <a:pPr marL="0" indent="0" algn="ctr">
              <a:buFont typeface="Arial" panose="020B0604020202020204" pitchFamily="34" charset="0"/>
              <a:buNone/>
              <a:defRPr/>
            </a:pPr>
            <a:endParaRPr lang="en-US" sz="2800" dirty="0" smtClean="0">
              <a:solidFill>
                <a:srgbClr val="303030"/>
              </a:solidFill>
              <a:ea typeface="ＭＳ Ｐゴシック" charset="0"/>
              <a:cs typeface="ＭＳ Ｐゴシック" charset="0"/>
            </a:endParaRPr>
          </a:p>
          <a:p>
            <a:pPr marL="0" indent="0" algn="ctr">
              <a:buFont typeface="Arial" panose="020B0604020202020204" pitchFamily="34" charset="0"/>
              <a:buNone/>
              <a:defRPr/>
            </a:pPr>
            <a:r>
              <a:rPr lang="en-US" sz="2800" dirty="0" smtClean="0">
                <a:solidFill>
                  <a:srgbClr val="303030"/>
                </a:solidFill>
                <a:ea typeface="ＭＳ Ｐゴシック" charset="0"/>
                <a:cs typeface="ＭＳ Ｐゴシック" charset="0"/>
              </a:rPr>
              <a:t>Georgia Institute of Technology</a:t>
            </a:r>
          </a:p>
          <a:p>
            <a:pPr marL="0" indent="0" algn="ctr">
              <a:buFont typeface="Arial" panose="020B0604020202020204" pitchFamily="34" charset="0"/>
              <a:buNone/>
              <a:defRPr/>
            </a:pPr>
            <a:r>
              <a:rPr lang="en-US" sz="2800" dirty="0" smtClean="0">
                <a:solidFill>
                  <a:srgbClr val="303030"/>
                </a:solidFill>
                <a:ea typeface="ＭＳ Ｐゴシック" charset="0"/>
                <a:cs typeface="ＭＳ Ｐゴシック" charset="0"/>
              </a:rPr>
              <a:t>Robert L. Todd (</a:t>
            </a:r>
            <a:r>
              <a:rPr lang="en-US" sz="2800" u="sng" dirty="0" smtClean="0">
                <a:solidFill>
                  <a:srgbClr val="303030"/>
                </a:solidFill>
                <a:ea typeface="ＭＳ Ｐゴシック" charset="0"/>
                <a:cs typeface="ＭＳ Ｐゴシック" charset="0"/>
                <a:hlinkClick r:id="rId4"/>
              </a:rPr>
              <a:t>robert.todd@coa.gatech.edu</a:t>
            </a:r>
            <a:r>
              <a:rPr lang="en-US" sz="2800" u="sng" dirty="0" smtClean="0">
                <a:solidFill>
                  <a:srgbClr val="303030"/>
                </a:solidFill>
                <a:ea typeface="ＭＳ Ｐゴシック" charset="0"/>
                <a:cs typeface="ＭＳ Ｐゴシック" charset="0"/>
              </a:rPr>
              <a:t>)</a:t>
            </a:r>
          </a:p>
          <a:p>
            <a:pPr marL="0" indent="0" algn="ctr">
              <a:buFont typeface="Arial" panose="020B0604020202020204" pitchFamily="34" charset="0"/>
              <a:buNone/>
              <a:defRPr/>
            </a:pPr>
            <a:r>
              <a:rPr lang="en-US" sz="2800" dirty="0" smtClean="0">
                <a:solidFill>
                  <a:srgbClr val="303030"/>
                </a:solidFill>
                <a:ea typeface="ＭＳ Ｐゴシック" charset="0"/>
                <a:cs typeface="ＭＳ Ｐゴシック" charset="0"/>
              </a:rPr>
              <a:t>Chris L. Langston (</a:t>
            </a:r>
            <a:r>
              <a:rPr lang="en-US" sz="2800" dirty="0" smtClean="0">
                <a:solidFill>
                  <a:srgbClr val="303030"/>
                </a:solidFill>
                <a:ea typeface="ＭＳ Ｐゴシック" charset="0"/>
                <a:cs typeface="ＭＳ Ｐゴシック" charset="0"/>
                <a:hlinkClick r:id="rId5"/>
              </a:rPr>
              <a:t>chris.Langston@coa.gatech.edu</a:t>
            </a:r>
            <a:r>
              <a:rPr lang="en-US" sz="2800" dirty="0" smtClean="0">
                <a:solidFill>
                  <a:srgbClr val="303030"/>
                </a:solidFill>
                <a:ea typeface="ＭＳ Ｐゴシック" charset="0"/>
                <a:cs typeface="ＭＳ Ｐゴシック" charset="0"/>
              </a:rPr>
              <a:t>)</a:t>
            </a:r>
          </a:p>
          <a:p>
            <a:pPr marL="0" indent="0" algn="ctr">
              <a:buFont typeface="Arial" panose="020B0604020202020204" pitchFamily="34" charset="0"/>
              <a:buNone/>
              <a:defRPr/>
            </a:pPr>
            <a:r>
              <a:rPr lang="en-US" sz="2800" dirty="0" smtClean="0">
                <a:solidFill>
                  <a:srgbClr val="303030"/>
                </a:solidFill>
                <a:ea typeface="ＭＳ Ｐゴシック" charset="0"/>
                <a:cs typeface="ＭＳ Ｐゴシック" charset="0"/>
              </a:rPr>
              <a:t>Nathan W. Moon (</a:t>
            </a:r>
            <a:r>
              <a:rPr lang="en-US" sz="2800" dirty="0" smtClean="0">
                <a:solidFill>
                  <a:srgbClr val="303030"/>
                </a:solidFill>
                <a:ea typeface="ＭＳ Ｐゴシック" charset="0"/>
                <a:cs typeface="ＭＳ Ｐゴシック" charset="0"/>
                <a:hlinkClick r:id="rId6"/>
              </a:rPr>
              <a:t>nathan.moon@cacp.gatech.edu</a:t>
            </a:r>
            <a:r>
              <a:rPr lang="en-US" sz="2800" dirty="0" smtClean="0">
                <a:solidFill>
                  <a:srgbClr val="303030"/>
                </a:solidFill>
                <a:ea typeface="ＭＳ Ｐゴシック" charset="0"/>
                <a:cs typeface="ＭＳ Ｐゴシック" charset="0"/>
              </a:rPr>
              <a:t>) </a:t>
            </a:r>
          </a:p>
          <a:p>
            <a:pPr marL="0" indent="0">
              <a:buFont typeface="Arial" charset="0"/>
              <a:buNone/>
              <a:defRPr/>
            </a:pPr>
            <a:endParaRPr lang="en-US" u="sng" dirty="0">
              <a:solidFill>
                <a:srgbClr val="303030"/>
              </a:solidFill>
              <a:ea typeface="ＭＳ Ｐゴシック" charset="0"/>
              <a:cs typeface="ＭＳ Ｐゴシック" charset="0"/>
            </a:endParaRPr>
          </a:p>
          <a:p>
            <a:pPr>
              <a:buFont typeface="Arial" charset="0"/>
              <a:buNone/>
              <a:defRPr/>
            </a:pPr>
            <a:endParaRPr lang="en-US" dirty="0">
              <a:ea typeface="ＭＳ Ｐゴシック" charset="0"/>
              <a:cs typeface="ＭＳ Ｐゴシック" charset="0"/>
            </a:endParaRPr>
          </a:p>
        </p:txBody>
      </p:sp>
      <p:sp>
        <p:nvSpPr>
          <p:cNvPr id="15364" name="Footer Placeholder 3"/>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mtClean="0">
                <a:solidFill>
                  <a:srgbClr val="3E3E3E"/>
                </a:solidFill>
                <a:latin typeface="Century Gothic" panose="020B0502020202020204" pitchFamily="34" charset="0"/>
              </a:rPr>
              <a:t>www.georgiabreakthru.org</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t>Technology Considerations</a:t>
            </a:r>
          </a:p>
        </p:txBody>
      </p:sp>
      <p:sp>
        <p:nvSpPr>
          <p:cNvPr id="35843" name="Content Placeholder 2"/>
          <p:cNvSpPr>
            <a:spLocks noGrp="1"/>
          </p:cNvSpPr>
          <p:nvPr>
            <p:ph idx="1"/>
          </p:nvPr>
        </p:nvSpPr>
        <p:spPr/>
        <p:txBody>
          <a:bodyPr/>
          <a:lstStyle/>
          <a:p>
            <a:r>
              <a:rPr lang="en-US" altLang="en-US" sz="2800" dirty="0" smtClean="0">
                <a:solidFill>
                  <a:schemeClr val="tx1"/>
                </a:solidFill>
              </a:rPr>
              <a:t>Platforms evolve faster than research projects</a:t>
            </a:r>
          </a:p>
          <a:p>
            <a:r>
              <a:rPr lang="en-US" altLang="en-US" sz="2800" dirty="0" smtClean="0">
                <a:solidFill>
                  <a:schemeClr val="tx1"/>
                </a:solidFill>
              </a:rPr>
              <a:t>Hardware requirements sometimes cause a barrier</a:t>
            </a:r>
          </a:p>
          <a:p>
            <a:r>
              <a:rPr lang="en-US" altLang="en-US" sz="2800" dirty="0" smtClean="0">
                <a:solidFill>
                  <a:schemeClr val="tx1"/>
                </a:solidFill>
              </a:rPr>
              <a:t>Participants increasingly rely on mobile technology</a:t>
            </a:r>
          </a:p>
          <a:p>
            <a:r>
              <a:rPr lang="en-US" altLang="en-US" sz="2800" dirty="0">
                <a:solidFill>
                  <a:schemeClr val="tx1"/>
                </a:solidFill>
              </a:rPr>
              <a:t>Convenience and costs as drivers</a:t>
            </a:r>
          </a:p>
          <a:p>
            <a:r>
              <a:rPr lang="en-US" altLang="en-US" sz="2800" dirty="0" smtClean="0">
                <a:solidFill>
                  <a:schemeClr val="tx1"/>
                </a:solidFill>
              </a:rPr>
              <a:t>Most readily available platform is typically chosen</a:t>
            </a:r>
          </a:p>
          <a:p>
            <a:pPr lvl="1"/>
            <a:r>
              <a:rPr lang="en-US" altLang="en-US" sz="2400" dirty="0" smtClean="0"/>
              <a:t>89</a:t>
            </a:r>
            <a:r>
              <a:rPr lang="en-US" altLang="en-US" sz="2400" dirty="0"/>
              <a:t>% of Americans age 18-29 use social media.</a:t>
            </a:r>
          </a:p>
          <a:p>
            <a:pPr lvl="1"/>
            <a:r>
              <a:rPr lang="en-US" altLang="en-US" sz="2400" dirty="0"/>
              <a:t>Students are best reached through tools they already know.</a:t>
            </a:r>
          </a:p>
          <a:p>
            <a:endParaRPr lang="en-US" altLang="en-US" sz="2800" dirty="0" smtClean="0">
              <a:solidFill>
                <a:schemeClr val="tx1"/>
              </a:solidFill>
            </a:endParaRPr>
          </a:p>
        </p:txBody>
      </p:sp>
      <p:sp>
        <p:nvSpPr>
          <p:cNvPr id="4" name="Footer Placeholder 3"/>
          <p:cNvSpPr>
            <a:spLocks noGrp="1"/>
          </p:cNvSpPr>
          <p:nvPr>
            <p:ph type="ftr" sz="quarter" idx="12"/>
          </p:nvPr>
        </p:nvSpPr>
        <p:spPr/>
        <p:txBody>
          <a:bodyPr/>
          <a:lstStyle/>
          <a:p>
            <a:pPr>
              <a:defRPr/>
            </a:pPr>
            <a:r>
              <a:rPr lang="en-US" smtClean="0"/>
              <a:t>www.georgiabreakthru.org</a:t>
            </a:r>
            <a:endParaRPr lang="en-US"/>
          </a:p>
        </p:txBody>
      </p:sp>
    </p:spTree>
    <p:extLst>
      <p:ext uri="{BB962C8B-B14F-4D97-AF65-F5344CB8AC3E}">
        <p14:creationId xmlns:p14="http://schemas.microsoft.com/office/powerpoint/2010/main" val="3387777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dirty="0" smtClean="0"/>
              <a:t>Mentoring Conclusions</a:t>
            </a:r>
          </a:p>
        </p:txBody>
      </p:sp>
      <p:sp>
        <p:nvSpPr>
          <p:cNvPr id="38915" name="Content Placeholder 2"/>
          <p:cNvSpPr>
            <a:spLocks noGrp="1"/>
          </p:cNvSpPr>
          <p:nvPr>
            <p:ph idx="1"/>
          </p:nvPr>
        </p:nvSpPr>
        <p:spPr/>
        <p:txBody>
          <a:bodyPr/>
          <a:lstStyle/>
          <a:p>
            <a:r>
              <a:rPr lang="en-US" altLang="en-US" sz="2800" dirty="0" smtClean="0">
                <a:solidFill>
                  <a:srgbClr val="303030"/>
                </a:solidFill>
              </a:rPr>
              <a:t>Mentoring in Second Life and other virtual worlds holds great promise</a:t>
            </a:r>
          </a:p>
          <a:p>
            <a:r>
              <a:rPr lang="en-US" altLang="en-US" sz="2800" dirty="0" smtClean="0">
                <a:solidFill>
                  <a:srgbClr val="303030"/>
                </a:solidFill>
              </a:rPr>
              <a:t>Careful development of environment with disability-related tools is essential</a:t>
            </a:r>
          </a:p>
          <a:p>
            <a:r>
              <a:rPr lang="en-US" altLang="en-US" sz="2800" dirty="0" smtClean="0">
                <a:solidFill>
                  <a:srgbClr val="303030"/>
                </a:solidFill>
              </a:rPr>
              <a:t>Supplement with additional communication methods</a:t>
            </a:r>
          </a:p>
          <a:p>
            <a:r>
              <a:rPr lang="en-US" sz="2800" dirty="0">
                <a:solidFill>
                  <a:schemeClr val="tx1"/>
                </a:solidFill>
              </a:rPr>
              <a:t>Giving students passive activities wasn’t effective.</a:t>
            </a:r>
          </a:p>
          <a:p>
            <a:r>
              <a:rPr lang="en-US" sz="2800" dirty="0">
                <a:solidFill>
                  <a:schemeClr val="tx1"/>
                </a:solidFill>
              </a:rPr>
              <a:t>Providing live training, guest speakers, or special events drove traffic to the VLR.</a:t>
            </a:r>
          </a:p>
          <a:p>
            <a:endParaRPr lang="en-US" altLang="en-US" sz="2800" dirty="0" smtClean="0">
              <a:solidFill>
                <a:srgbClr val="303030"/>
              </a:solidFill>
            </a:endParaRPr>
          </a:p>
        </p:txBody>
      </p:sp>
      <p:sp>
        <p:nvSpPr>
          <p:cNvPr id="38916" name="Footer Placeholder 3"/>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rgbClr val="6F6F6F"/>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spcBef>
                <a:spcPct val="0"/>
              </a:spcBef>
              <a:buFontTx/>
              <a:buNone/>
            </a:pPr>
            <a:r>
              <a:rPr lang="en-US" altLang="en-US" sz="2800" smtClean="0">
                <a:solidFill>
                  <a:srgbClr val="3E3E3E"/>
                </a:solidFill>
                <a:latin typeface="Century Gothic" pitchFamily="34" charset="0"/>
              </a:rPr>
              <a:t>www.georgiabreakthru.org</a:t>
            </a:r>
          </a:p>
        </p:txBody>
      </p:sp>
    </p:spTree>
    <p:extLst>
      <p:ext uri="{BB962C8B-B14F-4D97-AF65-F5344CB8AC3E}">
        <p14:creationId xmlns:p14="http://schemas.microsoft.com/office/powerpoint/2010/main" val="19520776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dirty="0" smtClean="0"/>
              <a:t>Mentoring Conclusions</a:t>
            </a:r>
          </a:p>
        </p:txBody>
      </p:sp>
      <p:sp>
        <p:nvSpPr>
          <p:cNvPr id="33795" name="Content Placeholder 2"/>
          <p:cNvSpPr>
            <a:spLocks noGrp="1"/>
          </p:cNvSpPr>
          <p:nvPr>
            <p:ph idx="1"/>
          </p:nvPr>
        </p:nvSpPr>
        <p:spPr/>
        <p:txBody>
          <a:bodyPr/>
          <a:lstStyle/>
          <a:p>
            <a:r>
              <a:rPr lang="en-US" altLang="en-US" sz="2800" dirty="0" smtClean="0">
                <a:solidFill>
                  <a:schemeClr val="tx1"/>
                </a:solidFill>
              </a:rPr>
              <a:t>Imperative that students and mentors form a lasting mentoring relationship.</a:t>
            </a:r>
          </a:p>
          <a:p>
            <a:r>
              <a:rPr lang="en-US" altLang="en-US" sz="2800" dirty="0" smtClean="0">
                <a:solidFill>
                  <a:schemeClr val="tx1"/>
                </a:solidFill>
              </a:rPr>
              <a:t>Retention starts early by choosing the right participants.</a:t>
            </a:r>
          </a:p>
          <a:p>
            <a:r>
              <a:rPr lang="en-US" altLang="en-US" sz="2800" dirty="0" smtClean="0">
                <a:solidFill>
                  <a:schemeClr val="tx1"/>
                </a:solidFill>
              </a:rPr>
              <a:t>Mentor and mentee applicants are screened and matched through an active process</a:t>
            </a:r>
          </a:p>
        </p:txBody>
      </p:sp>
      <p:sp>
        <p:nvSpPr>
          <p:cNvPr id="4" name="Footer Placeholder 3"/>
          <p:cNvSpPr>
            <a:spLocks noGrp="1"/>
          </p:cNvSpPr>
          <p:nvPr>
            <p:ph type="ftr" sz="quarter" idx="12"/>
          </p:nvPr>
        </p:nvSpPr>
        <p:spPr/>
        <p:txBody>
          <a:bodyPr/>
          <a:lstStyle/>
          <a:p>
            <a:pPr>
              <a:defRPr/>
            </a:pPr>
            <a:r>
              <a:rPr lang="en-US" smtClean="0"/>
              <a:t>www.georgiabreakthru.org</a:t>
            </a:r>
            <a:endParaRPr lang="en-US"/>
          </a:p>
        </p:txBody>
      </p:sp>
    </p:spTree>
    <p:extLst>
      <p:ext uri="{BB962C8B-B14F-4D97-AF65-F5344CB8AC3E}">
        <p14:creationId xmlns:p14="http://schemas.microsoft.com/office/powerpoint/2010/main" val="8601876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a:t>
            </a:r>
            <a:endParaRPr lang="en-US" dirty="0"/>
          </a:p>
        </p:txBody>
      </p:sp>
      <p:sp>
        <p:nvSpPr>
          <p:cNvPr id="3" name="Content Placeholder 2"/>
          <p:cNvSpPr>
            <a:spLocks noGrp="1"/>
          </p:cNvSpPr>
          <p:nvPr>
            <p:ph idx="1"/>
          </p:nvPr>
        </p:nvSpPr>
        <p:spPr/>
        <p:txBody>
          <a:bodyPr/>
          <a:lstStyle/>
          <a:p>
            <a:r>
              <a:rPr lang="en-US" altLang="en-US" sz="2800" dirty="0">
                <a:solidFill>
                  <a:schemeClr val="tx1"/>
                </a:solidFill>
              </a:rPr>
              <a:t>Deeper research on efficacy of e-mentoring</a:t>
            </a:r>
          </a:p>
          <a:p>
            <a:r>
              <a:rPr lang="en-US" altLang="en-US" sz="2800" dirty="0">
                <a:solidFill>
                  <a:schemeClr val="tx1"/>
                </a:solidFill>
              </a:rPr>
              <a:t>Increased focus on duration and modes of communication and quality of mentoring relationship</a:t>
            </a:r>
          </a:p>
          <a:p>
            <a:r>
              <a:rPr lang="en-US" altLang="en-US" sz="2800" dirty="0">
                <a:solidFill>
                  <a:schemeClr val="tx1"/>
                </a:solidFill>
              </a:rPr>
              <a:t>Wider range of communications technologies, especially mobile technologies</a:t>
            </a:r>
          </a:p>
          <a:p>
            <a:r>
              <a:rPr lang="en-US" altLang="en-US" sz="2800" dirty="0">
                <a:solidFill>
                  <a:schemeClr val="tx1"/>
                </a:solidFill>
              </a:rPr>
              <a:t>Focus on understanding qualitative factors rather than just increasing enrollment, retention, and </a:t>
            </a:r>
            <a:r>
              <a:rPr lang="en-US" altLang="en-US" sz="2800" dirty="0" smtClean="0">
                <a:solidFill>
                  <a:schemeClr val="tx1"/>
                </a:solidFill>
              </a:rPr>
              <a:t>graduation</a:t>
            </a:r>
            <a:endParaRPr lang="en-US" altLang="en-US" sz="2800" dirty="0">
              <a:solidFill>
                <a:schemeClr val="tx1"/>
              </a:solidFill>
            </a:endParaRPr>
          </a:p>
          <a:p>
            <a:endParaRPr lang="en-US" dirty="0"/>
          </a:p>
        </p:txBody>
      </p:sp>
      <p:sp>
        <p:nvSpPr>
          <p:cNvPr id="4" name="Footer Placeholder 3"/>
          <p:cNvSpPr>
            <a:spLocks noGrp="1"/>
          </p:cNvSpPr>
          <p:nvPr>
            <p:ph type="ftr" sz="quarter" idx="12"/>
          </p:nvPr>
        </p:nvSpPr>
        <p:spPr/>
        <p:txBody>
          <a:bodyPr/>
          <a:lstStyle/>
          <a:p>
            <a:pPr>
              <a:defRPr/>
            </a:pPr>
            <a:r>
              <a:rPr lang="en-US" smtClean="0"/>
              <a:t>www.georgiabreakthru.org</a:t>
            </a:r>
            <a:endParaRPr lang="en-US"/>
          </a:p>
        </p:txBody>
      </p:sp>
    </p:spTree>
    <p:extLst>
      <p:ext uri="{BB962C8B-B14F-4D97-AF65-F5344CB8AC3E}">
        <p14:creationId xmlns:p14="http://schemas.microsoft.com/office/powerpoint/2010/main" val="34354668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t>Questions?</a:t>
            </a:r>
          </a:p>
        </p:txBody>
      </p:sp>
      <p:sp>
        <p:nvSpPr>
          <p:cNvPr id="39939" name="Footer Placeholder 3"/>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rgbClr val="6F6F6F"/>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spcBef>
                <a:spcPct val="0"/>
              </a:spcBef>
              <a:buFontTx/>
              <a:buNone/>
            </a:pPr>
            <a:r>
              <a:rPr lang="en-US" altLang="en-US" sz="2800" smtClean="0">
                <a:solidFill>
                  <a:srgbClr val="3E3E3E"/>
                </a:solidFill>
                <a:latin typeface="Century Gothic" pitchFamily="34" charset="0"/>
              </a:rPr>
              <a:t>www.georgiabreakthru.org</a:t>
            </a:r>
          </a:p>
        </p:txBody>
      </p:sp>
      <p:pic>
        <p:nvPicPr>
          <p:cNvPr id="39940"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8575" y="1295400"/>
            <a:ext cx="9039225" cy="4294188"/>
          </a:xfrm>
        </p:spPr>
      </p:pic>
    </p:spTree>
    <p:extLst>
      <p:ext uri="{BB962C8B-B14F-4D97-AF65-F5344CB8AC3E}">
        <p14:creationId xmlns:p14="http://schemas.microsoft.com/office/powerpoint/2010/main" val="23017922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smtClean="0"/>
              <a:t>BreakThru Contacts</a:t>
            </a:r>
          </a:p>
        </p:txBody>
      </p:sp>
      <p:sp>
        <p:nvSpPr>
          <p:cNvPr id="62466" name="Content Placeholder 2"/>
          <p:cNvSpPr>
            <a:spLocks noGrp="1"/>
          </p:cNvSpPr>
          <p:nvPr>
            <p:ph idx="1"/>
          </p:nvPr>
        </p:nvSpPr>
        <p:spPr>
          <a:xfrm>
            <a:off x="457200" y="1417638"/>
            <a:ext cx="8229600" cy="4525962"/>
          </a:xfrm>
        </p:spPr>
        <p:txBody>
          <a:bodyPr/>
          <a:lstStyle/>
          <a:p>
            <a:pPr marL="0" indent="0" algn="ctr">
              <a:buFont typeface="Arial" panose="020B0604020202020204" pitchFamily="34" charset="0"/>
              <a:buNone/>
              <a:defRPr/>
            </a:pPr>
            <a:r>
              <a:rPr lang="en-US" sz="2800" dirty="0" smtClean="0">
                <a:solidFill>
                  <a:srgbClr val="303030"/>
                </a:solidFill>
                <a:ea typeface="ＭＳ Ｐゴシック" charset="0"/>
                <a:cs typeface="ＭＳ Ｐゴシック" charset="0"/>
              </a:rPr>
              <a:t>University of Georgia</a:t>
            </a:r>
          </a:p>
          <a:p>
            <a:pPr marL="0" indent="0" algn="ctr">
              <a:buFont typeface="Arial" panose="020B0604020202020204" pitchFamily="34" charset="0"/>
              <a:buNone/>
              <a:defRPr/>
            </a:pPr>
            <a:r>
              <a:rPr lang="en-US" sz="2800" dirty="0" smtClean="0">
                <a:solidFill>
                  <a:srgbClr val="303030"/>
                </a:solidFill>
                <a:ea typeface="ＭＳ Ｐゴシック" charset="0"/>
                <a:cs typeface="ＭＳ Ｐゴシック" charset="0"/>
              </a:rPr>
              <a:t>Noel </a:t>
            </a:r>
            <a:r>
              <a:rPr lang="en-US" sz="2800" dirty="0">
                <a:solidFill>
                  <a:srgbClr val="303030"/>
                </a:solidFill>
                <a:ea typeface="ＭＳ Ｐゴシック" charset="0"/>
                <a:cs typeface="ＭＳ Ｐゴシック" charset="0"/>
              </a:rPr>
              <a:t>Gregg (</a:t>
            </a:r>
            <a:r>
              <a:rPr lang="en-US" sz="2800" u="sng" dirty="0">
                <a:solidFill>
                  <a:srgbClr val="303030"/>
                </a:solidFill>
                <a:ea typeface="ＭＳ Ｐゴシック" charset="0"/>
                <a:cs typeface="ＭＳ Ｐゴシック" charset="0"/>
                <a:hlinkClick r:id="rId2"/>
              </a:rPr>
              <a:t>ngregg@uga.edu</a:t>
            </a:r>
            <a:r>
              <a:rPr lang="en-US" sz="2800" u="sng" dirty="0" smtClean="0">
                <a:solidFill>
                  <a:srgbClr val="303030"/>
                </a:solidFill>
                <a:ea typeface="ＭＳ Ｐゴシック" charset="0"/>
                <a:cs typeface="ＭＳ Ｐゴシック" charset="0"/>
              </a:rPr>
              <a:t>)</a:t>
            </a:r>
          </a:p>
          <a:p>
            <a:pPr marL="0" indent="0" algn="ctr">
              <a:buFont typeface="Arial" panose="020B0604020202020204" pitchFamily="34" charset="0"/>
              <a:buNone/>
              <a:defRPr/>
            </a:pPr>
            <a:r>
              <a:rPr lang="en-US" sz="2800" dirty="0" smtClean="0">
                <a:solidFill>
                  <a:srgbClr val="303030"/>
                </a:solidFill>
                <a:ea typeface="ＭＳ Ｐゴシック" charset="0"/>
                <a:cs typeface="ＭＳ Ｐゴシック" charset="0"/>
              </a:rPr>
              <a:t>Gerri Wolfe (</a:t>
            </a:r>
            <a:r>
              <a:rPr lang="en-US" sz="2800" dirty="0" smtClean="0">
                <a:solidFill>
                  <a:srgbClr val="303030"/>
                </a:solidFill>
                <a:ea typeface="ＭＳ Ｐゴシック" charset="0"/>
                <a:cs typeface="ＭＳ Ｐゴシック" charset="0"/>
                <a:hlinkClick r:id="rId3"/>
              </a:rPr>
              <a:t>gwolfe@uga.edu</a:t>
            </a:r>
            <a:r>
              <a:rPr lang="en-US" sz="2800" dirty="0" smtClean="0">
                <a:solidFill>
                  <a:srgbClr val="303030"/>
                </a:solidFill>
                <a:ea typeface="ＭＳ Ｐゴシック" charset="0"/>
                <a:cs typeface="ＭＳ Ｐゴシック" charset="0"/>
              </a:rPr>
              <a:t>)</a:t>
            </a:r>
            <a:endParaRPr lang="en-US" sz="2800" dirty="0">
              <a:solidFill>
                <a:srgbClr val="303030"/>
              </a:solidFill>
              <a:ea typeface="ＭＳ Ｐゴシック" charset="0"/>
              <a:cs typeface="ＭＳ Ｐゴシック" charset="0"/>
            </a:endParaRPr>
          </a:p>
          <a:p>
            <a:pPr marL="0" indent="0" algn="ctr">
              <a:buFont typeface="Arial" panose="020B0604020202020204" pitchFamily="34" charset="0"/>
              <a:buNone/>
              <a:defRPr/>
            </a:pPr>
            <a:endParaRPr lang="en-US" sz="2800" dirty="0" smtClean="0">
              <a:solidFill>
                <a:srgbClr val="303030"/>
              </a:solidFill>
              <a:ea typeface="ＭＳ Ｐゴシック" charset="0"/>
              <a:cs typeface="ＭＳ Ｐゴシック" charset="0"/>
            </a:endParaRPr>
          </a:p>
          <a:p>
            <a:pPr marL="0" indent="0" algn="ctr">
              <a:buFont typeface="Arial" panose="020B0604020202020204" pitchFamily="34" charset="0"/>
              <a:buNone/>
              <a:defRPr/>
            </a:pPr>
            <a:r>
              <a:rPr lang="en-US" sz="2800" dirty="0" smtClean="0">
                <a:solidFill>
                  <a:srgbClr val="303030"/>
                </a:solidFill>
                <a:ea typeface="ＭＳ Ｐゴシック" charset="0"/>
                <a:cs typeface="ＭＳ Ｐゴシック" charset="0"/>
              </a:rPr>
              <a:t>Georgia Institute of Technology</a:t>
            </a:r>
          </a:p>
          <a:p>
            <a:pPr marL="0" indent="0" algn="ctr">
              <a:buFont typeface="Arial" panose="020B0604020202020204" pitchFamily="34" charset="0"/>
              <a:buNone/>
              <a:defRPr/>
            </a:pPr>
            <a:r>
              <a:rPr lang="en-US" sz="2800" dirty="0" smtClean="0">
                <a:solidFill>
                  <a:srgbClr val="303030"/>
                </a:solidFill>
                <a:ea typeface="ＭＳ Ｐゴシック" charset="0"/>
                <a:cs typeface="ＭＳ Ｐゴシック" charset="0"/>
              </a:rPr>
              <a:t>Robert Todd (</a:t>
            </a:r>
            <a:r>
              <a:rPr lang="en-US" sz="2800" u="sng" dirty="0" smtClean="0">
                <a:solidFill>
                  <a:srgbClr val="303030"/>
                </a:solidFill>
                <a:ea typeface="ＭＳ Ｐゴシック" charset="0"/>
                <a:cs typeface="ＭＳ Ｐゴシック" charset="0"/>
                <a:hlinkClick r:id="rId4"/>
              </a:rPr>
              <a:t>robert.todd@coa.gatech.edu</a:t>
            </a:r>
            <a:r>
              <a:rPr lang="en-US" sz="2800" u="sng" dirty="0" smtClean="0">
                <a:solidFill>
                  <a:srgbClr val="303030"/>
                </a:solidFill>
                <a:ea typeface="ＭＳ Ｐゴシック" charset="0"/>
                <a:cs typeface="ＭＳ Ｐゴシック" charset="0"/>
              </a:rPr>
              <a:t>)</a:t>
            </a:r>
          </a:p>
          <a:p>
            <a:pPr marL="0" indent="0" algn="ctr">
              <a:buFont typeface="Arial" panose="020B0604020202020204" pitchFamily="34" charset="0"/>
              <a:buNone/>
              <a:defRPr/>
            </a:pPr>
            <a:r>
              <a:rPr lang="en-US" sz="2800" dirty="0" smtClean="0">
                <a:solidFill>
                  <a:srgbClr val="303030"/>
                </a:solidFill>
                <a:ea typeface="ＭＳ Ｐゴシック" charset="0"/>
                <a:cs typeface="ＭＳ Ｐゴシック" charset="0"/>
              </a:rPr>
              <a:t>Chris Langston (</a:t>
            </a:r>
            <a:r>
              <a:rPr lang="en-US" sz="2800" dirty="0" smtClean="0">
                <a:solidFill>
                  <a:srgbClr val="303030"/>
                </a:solidFill>
                <a:ea typeface="ＭＳ Ｐゴシック" charset="0"/>
                <a:cs typeface="ＭＳ Ｐゴシック" charset="0"/>
                <a:hlinkClick r:id="rId5"/>
              </a:rPr>
              <a:t>chris.Langston@coa.gatech.edu</a:t>
            </a:r>
            <a:r>
              <a:rPr lang="en-US" sz="2800" dirty="0" smtClean="0">
                <a:solidFill>
                  <a:srgbClr val="303030"/>
                </a:solidFill>
                <a:ea typeface="ＭＳ Ｐゴシック" charset="0"/>
                <a:cs typeface="ＭＳ Ｐゴシック" charset="0"/>
              </a:rPr>
              <a:t>)</a:t>
            </a:r>
          </a:p>
          <a:p>
            <a:pPr marL="0" indent="0" algn="ctr">
              <a:buFont typeface="Arial" panose="020B0604020202020204" pitchFamily="34" charset="0"/>
              <a:buNone/>
              <a:defRPr/>
            </a:pPr>
            <a:r>
              <a:rPr lang="en-US" sz="2800" dirty="0" smtClean="0">
                <a:solidFill>
                  <a:srgbClr val="303030"/>
                </a:solidFill>
                <a:ea typeface="ＭＳ Ｐゴシック" charset="0"/>
                <a:cs typeface="ＭＳ Ｐゴシック" charset="0"/>
              </a:rPr>
              <a:t>Nathan Moon (</a:t>
            </a:r>
            <a:r>
              <a:rPr lang="en-US" sz="2800" dirty="0" smtClean="0">
                <a:solidFill>
                  <a:srgbClr val="303030"/>
                </a:solidFill>
                <a:ea typeface="ＭＳ Ｐゴシック" charset="0"/>
                <a:cs typeface="ＭＳ Ｐゴシック" charset="0"/>
                <a:hlinkClick r:id="rId6"/>
              </a:rPr>
              <a:t>Nathan.moon@cacp.gatech.edu</a:t>
            </a:r>
            <a:r>
              <a:rPr lang="en-US" sz="2800" dirty="0" smtClean="0">
                <a:solidFill>
                  <a:srgbClr val="303030"/>
                </a:solidFill>
                <a:ea typeface="ＭＳ Ｐゴシック" charset="0"/>
                <a:cs typeface="ＭＳ Ｐゴシック" charset="0"/>
              </a:rPr>
              <a:t>)</a:t>
            </a:r>
          </a:p>
          <a:p>
            <a:pPr marL="0" indent="0">
              <a:buFont typeface="Arial" charset="0"/>
              <a:buNone/>
              <a:defRPr/>
            </a:pPr>
            <a:endParaRPr lang="en-US" u="sng" dirty="0">
              <a:solidFill>
                <a:srgbClr val="303030"/>
              </a:solidFill>
              <a:ea typeface="ＭＳ Ｐゴシック" charset="0"/>
              <a:cs typeface="ＭＳ Ｐゴシック" charset="0"/>
            </a:endParaRPr>
          </a:p>
          <a:p>
            <a:pPr>
              <a:buFont typeface="Arial" charset="0"/>
              <a:buNone/>
              <a:defRPr/>
            </a:pPr>
            <a:endParaRPr lang="en-US" dirty="0">
              <a:ea typeface="ＭＳ Ｐゴシック" charset="0"/>
              <a:cs typeface="ＭＳ Ｐゴシック" charset="0"/>
            </a:endParaRPr>
          </a:p>
        </p:txBody>
      </p:sp>
      <p:sp>
        <p:nvSpPr>
          <p:cNvPr id="43012" name="Footer Placeholder 3"/>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mtClean="0">
                <a:solidFill>
                  <a:srgbClr val="3E3E3E"/>
                </a:solidFill>
                <a:latin typeface="Century Gothic" panose="020B0502020202020204" pitchFamily="34" charset="0"/>
              </a:rPr>
              <a:t>www.georgiabreakthru.org</a:t>
            </a:r>
          </a:p>
        </p:txBody>
      </p:sp>
    </p:spTree>
    <p:extLst>
      <p:ext uri="{BB962C8B-B14F-4D97-AF65-F5344CB8AC3E}">
        <p14:creationId xmlns:p14="http://schemas.microsoft.com/office/powerpoint/2010/main" val="23409386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by Disability Type</a:t>
            </a:r>
            <a:endParaRPr lang="en-US" dirty="0"/>
          </a:p>
        </p:txBody>
      </p:sp>
      <p:sp>
        <p:nvSpPr>
          <p:cNvPr id="4" name="Footer Placeholder 3"/>
          <p:cNvSpPr>
            <a:spLocks noGrp="1"/>
          </p:cNvSpPr>
          <p:nvPr>
            <p:ph type="ftr" sz="quarter" idx="12"/>
          </p:nvPr>
        </p:nvSpPr>
        <p:spPr/>
        <p:txBody>
          <a:bodyPr/>
          <a:lstStyle/>
          <a:p>
            <a:pPr>
              <a:defRPr/>
            </a:pPr>
            <a:r>
              <a:rPr lang="en-US" smtClean="0">
                <a:solidFill>
                  <a:srgbClr val="F8F8F8">
                    <a:lumMod val="25000"/>
                  </a:srgbClr>
                </a:solidFill>
              </a:rPr>
              <a:t>www.georgiabreakthru.org</a:t>
            </a:r>
            <a:endParaRPr lang="en-US">
              <a:solidFill>
                <a:srgbClr val="F8F8F8">
                  <a:lumMod val="25000"/>
                </a:srgbClr>
              </a:solidFill>
            </a:endParaRP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295400"/>
            <a:ext cx="6012109" cy="4834542"/>
          </a:xfrm>
          <a:prstGeom prst="rect">
            <a:avLst/>
          </a:prstGeom>
          <a:noFill/>
          <a:ln>
            <a:noFill/>
          </a:ln>
        </p:spPr>
      </p:pic>
    </p:spTree>
    <p:extLst>
      <p:ext uri="{BB962C8B-B14F-4D97-AF65-F5344CB8AC3E}">
        <p14:creationId xmlns:p14="http://schemas.microsoft.com/office/powerpoint/2010/main" val="29421708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Responsibility </a:t>
            </a:r>
            <a:endParaRPr lang="en-US" dirty="0"/>
          </a:p>
        </p:txBody>
      </p:sp>
      <p:graphicFrame>
        <p:nvGraphicFramePr>
          <p:cNvPr id="5" name="Content Placeholder 4"/>
          <p:cNvGraphicFramePr>
            <a:graphicFrameLocks noGrp="1"/>
          </p:cNvGraphicFramePr>
          <p:nvPr>
            <p:ph idx="1"/>
            <p:extLst/>
          </p:nvPr>
        </p:nvGraphicFramePr>
        <p:xfrm>
          <a:off x="533400" y="1219200"/>
          <a:ext cx="8077201" cy="4783578"/>
        </p:xfrm>
        <a:graphic>
          <a:graphicData uri="http://schemas.openxmlformats.org/drawingml/2006/table">
            <a:tbl>
              <a:tblPr firstRow="1" firstCol="1" bandRow="1"/>
              <a:tblGrid>
                <a:gridCol w="3151287">
                  <a:extLst>
                    <a:ext uri="{9D8B030D-6E8A-4147-A177-3AD203B41FA5}">
                      <a16:colId xmlns:a16="http://schemas.microsoft.com/office/drawing/2014/main" val="20000"/>
                    </a:ext>
                  </a:extLst>
                </a:gridCol>
                <a:gridCol w="299155">
                  <a:extLst>
                    <a:ext uri="{9D8B030D-6E8A-4147-A177-3AD203B41FA5}">
                      <a16:colId xmlns:a16="http://schemas.microsoft.com/office/drawing/2014/main" val="20001"/>
                    </a:ext>
                  </a:extLst>
                </a:gridCol>
                <a:gridCol w="461593">
                  <a:extLst>
                    <a:ext uri="{9D8B030D-6E8A-4147-A177-3AD203B41FA5}">
                      <a16:colId xmlns:a16="http://schemas.microsoft.com/office/drawing/2014/main" val="20002"/>
                    </a:ext>
                  </a:extLst>
                </a:gridCol>
                <a:gridCol w="888565">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698687">
                  <a:extLst>
                    <a:ext uri="{9D8B030D-6E8A-4147-A177-3AD203B41FA5}">
                      <a16:colId xmlns:a16="http://schemas.microsoft.com/office/drawing/2014/main" val="20005"/>
                    </a:ext>
                  </a:extLst>
                </a:gridCol>
                <a:gridCol w="557025">
                  <a:extLst>
                    <a:ext uri="{9D8B030D-6E8A-4147-A177-3AD203B41FA5}">
                      <a16:colId xmlns:a16="http://schemas.microsoft.com/office/drawing/2014/main" val="20006"/>
                    </a:ext>
                  </a:extLst>
                </a:gridCol>
                <a:gridCol w="573088">
                  <a:extLst>
                    <a:ext uri="{9D8B030D-6E8A-4147-A177-3AD203B41FA5}">
                      <a16:colId xmlns:a16="http://schemas.microsoft.com/office/drawing/2014/main" val="20007"/>
                    </a:ext>
                  </a:extLst>
                </a:gridCol>
                <a:gridCol w="685801">
                  <a:extLst>
                    <a:ext uri="{9D8B030D-6E8A-4147-A177-3AD203B41FA5}">
                      <a16:colId xmlns:a16="http://schemas.microsoft.com/office/drawing/2014/main" val="20008"/>
                    </a:ext>
                  </a:extLst>
                </a:gridCol>
              </a:tblGrid>
              <a:tr h="266955">
                <a:tc>
                  <a:txBody>
                    <a:bodyPr/>
                    <a:lstStyle/>
                    <a:p>
                      <a:pPr algn="ctr">
                        <a:lnSpc>
                          <a:spcPct val="115000"/>
                        </a:lnSpc>
                        <a:spcAft>
                          <a:spcPts val="0"/>
                        </a:spcAft>
                      </a:pPr>
                      <a:r>
                        <a:rPr lang="en-US" sz="1200" b="1" dirty="0">
                          <a:solidFill>
                            <a:srgbClr val="000000"/>
                          </a:solidFill>
                          <a:effectLst/>
                          <a:latin typeface="+mn-lt"/>
                          <a:ea typeface="Times New Roman"/>
                          <a:cs typeface="Calibri"/>
                        </a:rPr>
                        <a:t>Personal Responsibility</a:t>
                      </a:r>
                      <a:endParaRPr lang="en-US" sz="1200" dirty="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200" b="1">
                          <a:solidFill>
                            <a:srgbClr val="000000"/>
                          </a:solidFill>
                          <a:effectLst/>
                          <a:latin typeface="+mn-lt"/>
                          <a:ea typeface="Times New Roman"/>
                          <a:cs typeface="Calibri"/>
                        </a:rPr>
                        <a:t>n</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200" b="1" dirty="0" smtClean="0">
                          <a:solidFill>
                            <a:srgbClr val="000000"/>
                          </a:solidFill>
                          <a:effectLst/>
                          <a:latin typeface="+mn-lt"/>
                          <a:ea typeface="Times New Roman"/>
                          <a:cs typeface="Calibri"/>
                        </a:rPr>
                        <a:t>Mean</a:t>
                      </a:r>
                      <a:endParaRPr lang="en-US" sz="1200" dirty="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200" b="1">
                          <a:solidFill>
                            <a:srgbClr val="000000"/>
                          </a:solidFill>
                          <a:effectLst/>
                          <a:latin typeface="+mn-lt"/>
                          <a:ea typeface="Times New Roman"/>
                          <a:cs typeface="Calibri"/>
                        </a:rPr>
                        <a:t>Assessment</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200" b="1" dirty="0">
                          <a:solidFill>
                            <a:srgbClr val="000000"/>
                          </a:solidFill>
                          <a:effectLst/>
                          <a:latin typeface="+mn-lt"/>
                          <a:ea typeface="Times New Roman"/>
                          <a:cs typeface="Calibri"/>
                        </a:rPr>
                        <a:t>Strongly Disagree </a:t>
                      </a:r>
                      <a:endParaRPr lang="en-US" sz="1200" dirty="0">
                        <a:effectLst/>
                        <a:latin typeface="+mn-lt"/>
                      </a:endParaRPr>
                    </a:p>
                    <a:p>
                      <a:pPr algn="ctr">
                        <a:lnSpc>
                          <a:spcPct val="115000"/>
                        </a:lnSpc>
                        <a:spcAft>
                          <a:spcPts val="0"/>
                        </a:spcAft>
                      </a:pPr>
                      <a:r>
                        <a:rPr lang="en-US" sz="1200" b="1" dirty="0">
                          <a:solidFill>
                            <a:srgbClr val="000000"/>
                          </a:solidFill>
                          <a:effectLst/>
                          <a:latin typeface="+mn-lt"/>
                          <a:ea typeface="Times New Roman"/>
                          <a:cs typeface="Calibri"/>
                        </a:rPr>
                        <a:t>(1)</a:t>
                      </a:r>
                      <a:endParaRPr lang="en-US" sz="1200" dirty="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200" b="1" dirty="0">
                          <a:solidFill>
                            <a:srgbClr val="000000"/>
                          </a:solidFill>
                          <a:effectLst/>
                          <a:latin typeface="+mn-lt"/>
                          <a:ea typeface="Times New Roman"/>
                          <a:cs typeface="Calibri"/>
                        </a:rPr>
                        <a:t>Disagree </a:t>
                      </a:r>
                      <a:r>
                        <a:rPr lang="en-US" sz="1200" b="1" dirty="0" smtClean="0">
                          <a:solidFill>
                            <a:srgbClr val="000000"/>
                          </a:solidFill>
                          <a:effectLst/>
                          <a:latin typeface="+mn-lt"/>
                          <a:ea typeface="Times New Roman"/>
                          <a:cs typeface="Calibri"/>
                        </a:rPr>
                        <a:t>(</a:t>
                      </a:r>
                      <a:r>
                        <a:rPr lang="en-US" sz="1200" b="1" dirty="0">
                          <a:solidFill>
                            <a:srgbClr val="000000"/>
                          </a:solidFill>
                          <a:effectLst/>
                          <a:latin typeface="+mn-lt"/>
                          <a:ea typeface="Times New Roman"/>
                          <a:cs typeface="Calibri"/>
                        </a:rPr>
                        <a:t>2)</a:t>
                      </a:r>
                      <a:endParaRPr lang="en-US" sz="1200" dirty="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200" b="1">
                          <a:solidFill>
                            <a:srgbClr val="000000"/>
                          </a:solidFill>
                          <a:effectLst/>
                          <a:latin typeface="+mn-lt"/>
                          <a:ea typeface="Times New Roman"/>
                          <a:cs typeface="Calibri"/>
                        </a:rPr>
                        <a:t>Neutral (3)</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200" b="1">
                          <a:solidFill>
                            <a:srgbClr val="000000"/>
                          </a:solidFill>
                          <a:effectLst/>
                          <a:latin typeface="+mn-lt"/>
                          <a:ea typeface="Times New Roman"/>
                          <a:cs typeface="Calibri"/>
                        </a:rPr>
                        <a:t>Agree</a:t>
                      </a:r>
                      <a:endParaRPr lang="en-US" sz="1200">
                        <a:effectLst/>
                        <a:latin typeface="+mn-lt"/>
                      </a:endParaRPr>
                    </a:p>
                    <a:p>
                      <a:pPr algn="ctr">
                        <a:lnSpc>
                          <a:spcPct val="115000"/>
                        </a:lnSpc>
                        <a:spcAft>
                          <a:spcPts val="0"/>
                        </a:spcAft>
                      </a:pPr>
                      <a:r>
                        <a:rPr lang="en-US" sz="1200" b="1">
                          <a:solidFill>
                            <a:srgbClr val="000000"/>
                          </a:solidFill>
                          <a:effectLst/>
                          <a:latin typeface="+mn-lt"/>
                          <a:ea typeface="Times New Roman"/>
                          <a:cs typeface="Calibri"/>
                        </a:rPr>
                        <a:t> (4)</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200" b="1">
                          <a:solidFill>
                            <a:srgbClr val="000000"/>
                          </a:solidFill>
                          <a:effectLst/>
                          <a:latin typeface="+mn-lt"/>
                          <a:ea typeface="Times New Roman"/>
                          <a:cs typeface="Calibri"/>
                        </a:rPr>
                        <a:t>Strongly Agree </a:t>
                      </a:r>
                      <a:endParaRPr lang="en-US" sz="1200">
                        <a:effectLst/>
                        <a:latin typeface="+mn-lt"/>
                      </a:endParaRPr>
                    </a:p>
                    <a:p>
                      <a:pPr algn="ctr">
                        <a:lnSpc>
                          <a:spcPct val="115000"/>
                        </a:lnSpc>
                        <a:spcAft>
                          <a:spcPts val="0"/>
                        </a:spcAft>
                      </a:pPr>
                      <a:r>
                        <a:rPr lang="en-US" sz="1200" b="1">
                          <a:solidFill>
                            <a:srgbClr val="000000"/>
                          </a:solidFill>
                          <a:effectLst/>
                          <a:latin typeface="+mn-lt"/>
                          <a:ea typeface="Times New Roman"/>
                          <a:cs typeface="Calibri"/>
                        </a:rPr>
                        <a:t>(5</a:t>
                      </a:r>
                      <a:r>
                        <a:rPr lang="en-US" sz="1200">
                          <a:solidFill>
                            <a:srgbClr val="000000"/>
                          </a:solidFill>
                          <a:effectLst/>
                          <a:latin typeface="+mn-lt"/>
                          <a:ea typeface="Times New Roman"/>
                          <a:cs typeface="Calibri"/>
                        </a:rPr>
                        <a:t> </a:t>
                      </a:r>
                      <a:r>
                        <a:rPr lang="en-US" sz="1200" b="1">
                          <a:solidFill>
                            <a:srgbClr val="000000"/>
                          </a:solidFill>
                          <a:effectLst/>
                          <a:latin typeface="+mn-lt"/>
                          <a:ea typeface="Times New Roman"/>
                          <a:cs typeface="Calibri"/>
                        </a:rPr>
                        <a:t>)</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692107">
                <a:tc>
                  <a:txBody>
                    <a:bodyPr/>
                    <a:lstStyle/>
                    <a:p>
                      <a:pPr marL="0" marR="0">
                        <a:lnSpc>
                          <a:spcPct val="115000"/>
                        </a:lnSpc>
                        <a:spcBef>
                          <a:spcPts val="0"/>
                        </a:spcBef>
                        <a:spcAft>
                          <a:spcPts val="0"/>
                        </a:spcAft>
                      </a:pPr>
                      <a:r>
                        <a:rPr lang="en-US" sz="1200" dirty="0">
                          <a:solidFill>
                            <a:srgbClr val="000000"/>
                          </a:solidFill>
                          <a:effectLst/>
                          <a:latin typeface="+mn-lt"/>
                          <a:ea typeface="Times New Roman"/>
                          <a:cs typeface="Times New Roman"/>
                        </a:rPr>
                        <a:t>a. Based on what my mentee has shared, I believe the mentee uses strategies that help him/her become better organized.</a:t>
                      </a:r>
                      <a:endParaRPr lang="en-US" sz="1200" dirty="0">
                        <a:effectLst/>
                        <a:latin typeface="+mn-lt"/>
                        <a:ea typeface="Times New Roman"/>
                        <a:cs typeface="Times New Roman"/>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mn-lt"/>
                        </a:rPr>
                        <a:t>30</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mn-lt"/>
                        </a:rPr>
                        <a:t>4.20</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solidFill>
                            <a:srgbClr val="000000"/>
                          </a:solidFill>
                          <a:effectLst/>
                          <a:latin typeface="+mn-lt"/>
                          <a:cs typeface="Micro Columns Charts 3.0"/>
                        </a:rPr>
                        <a:t>Good</a:t>
                      </a:r>
                      <a:endParaRPr lang="en-US" sz="1200" dirty="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n-US" sz="1200">
                          <a:solidFill>
                            <a:srgbClr val="000000"/>
                          </a:solidFill>
                          <a:effectLst/>
                          <a:latin typeface="+mn-lt"/>
                        </a:rPr>
                        <a:t>0%</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mn-lt"/>
                        </a:rPr>
                        <a:t>3%</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mn-lt"/>
                        </a:rPr>
                        <a:t>13%</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mn-lt"/>
                        </a:rPr>
                        <a:t>43%</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mn-lt"/>
                        </a:rPr>
                        <a:t>40%</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92107">
                <a:tc>
                  <a:txBody>
                    <a:bodyPr/>
                    <a:lstStyle/>
                    <a:p>
                      <a:pPr marL="0" marR="0">
                        <a:lnSpc>
                          <a:spcPct val="115000"/>
                        </a:lnSpc>
                        <a:spcBef>
                          <a:spcPts val="0"/>
                        </a:spcBef>
                        <a:spcAft>
                          <a:spcPts val="0"/>
                        </a:spcAft>
                      </a:pPr>
                      <a:r>
                        <a:rPr lang="en-US" sz="1200" dirty="0">
                          <a:solidFill>
                            <a:srgbClr val="000000"/>
                          </a:solidFill>
                          <a:effectLst/>
                          <a:latin typeface="+mn-lt"/>
                          <a:ea typeface="Times New Roman"/>
                          <a:cs typeface="Times New Roman"/>
                        </a:rPr>
                        <a:t>b. The mentee and I have discussed how to communicate his/her disability needs to others.</a:t>
                      </a:r>
                      <a:endParaRPr lang="en-US" sz="1200" dirty="0">
                        <a:effectLst/>
                        <a:latin typeface="+mn-lt"/>
                        <a:ea typeface="Times New Roman"/>
                        <a:cs typeface="Times New Roman"/>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mn-lt"/>
                        </a:rPr>
                        <a:t>30</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mn-lt"/>
                        </a:rPr>
                        <a:t>3.93</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solidFill>
                            <a:srgbClr val="000000"/>
                          </a:solidFill>
                          <a:effectLst/>
                          <a:latin typeface="+mn-lt"/>
                          <a:cs typeface="Micro Columns Charts 3.0"/>
                        </a:rPr>
                        <a:t>Attention</a:t>
                      </a:r>
                      <a:endParaRPr lang="en-US" sz="1200" dirty="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US" sz="1200">
                          <a:solidFill>
                            <a:srgbClr val="000000"/>
                          </a:solidFill>
                          <a:effectLst/>
                          <a:latin typeface="+mn-lt"/>
                        </a:rPr>
                        <a:t>3%</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mn-lt"/>
                        </a:rPr>
                        <a:t>7%</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mn-lt"/>
                        </a:rPr>
                        <a:t>13%</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mn-lt"/>
                        </a:rPr>
                        <a:t>47%</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mn-lt"/>
                        </a:rPr>
                        <a:t>30%</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92107">
                <a:tc>
                  <a:txBody>
                    <a:bodyPr/>
                    <a:lstStyle/>
                    <a:p>
                      <a:pPr marL="0" marR="0">
                        <a:lnSpc>
                          <a:spcPct val="115000"/>
                        </a:lnSpc>
                        <a:spcBef>
                          <a:spcPts val="0"/>
                        </a:spcBef>
                        <a:spcAft>
                          <a:spcPts val="0"/>
                        </a:spcAft>
                      </a:pPr>
                      <a:r>
                        <a:rPr lang="en-US" sz="1200" dirty="0">
                          <a:solidFill>
                            <a:srgbClr val="000000"/>
                          </a:solidFill>
                          <a:effectLst/>
                          <a:latin typeface="+mn-lt"/>
                          <a:ea typeface="Times New Roman"/>
                          <a:cs typeface="Times New Roman"/>
                        </a:rPr>
                        <a:t>c. My mentee and I have discussed STEM opportunities. </a:t>
                      </a:r>
                      <a:endParaRPr lang="en-US" sz="1200" dirty="0">
                        <a:effectLst/>
                        <a:latin typeface="+mn-lt"/>
                        <a:ea typeface="Times New Roman"/>
                        <a:cs typeface="Times New Roman"/>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mn-lt"/>
                        </a:rPr>
                        <a:t>29</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mn-lt"/>
                        </a:rPr>
                        <a:t>4.17</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solidFill>
                            <a:srgbClr val="000000"/>
                          </a:solidFill>
                          <a:effectLst/>
                          <a:latin typeface="+mn-lt"/>
                          <a:cs typeface="Micro Columns Charts 3.0"/>
                        </a:rPr>
                        <a:t>Good</a:t>
                      </a:r>
                      <a:endParaRPr lang="en-US" sz="1200" dirty="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n-US" sz="1200">
                          <a:solidFill>
                            <a:srgbClr val="000000"/>
                          </a:solidFill>
                          <a:effectLst/>
                          <a:latin typeface="+mn-lt"/>
                        </a:rPr>
                        <a:t>3%</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mn-lt"/>
                        </a:rPr>
                        <a:t>7%</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mn-lt"/>
                        </a:rPr>
                        <a:t>3%</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mn-lt"/>
                        </a:rPr>
                        <a:t>41%</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mn-lt"/>
                        </a:rPr>
                        <a:t>45%</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92107">
                <a:tc>
                  <a:txBody>
                    <a:bodyPr/>
                    <a:lstStyle/>
                    <a:p>
                      <a:pPr marL="0" marR="0">
                        <a:lnSpc>
                          <a:spcPct val="115000"/>
                        </a:lnSpc>
                        <a:spcBef>
                          <a:spcPts val="0"/>
                        </a:spcBef>
                        <a:spcAft>
                          <a:spcPts val="0"/>
                        </a:spcAft>
                      </a:pPr>
                      <a:r>
                        <a:rPr lang="en-US" sz="1200">
                          <a:solidFill>
                            <a:srgbClr val="000000"/>
                          </a:solidFill>
                          <a:effectLst/>
                          <a:latin typeface="+mn-lt"/>
                          <a:ea typeface="Times New Roman"/>
                          <a:cs typeface="Times New Roman"/>
                        </a:rPr>
                        <a:t>d. The mentee seems to have more confidence in his/her ability to be successful in STEM courses than when we first began working together. </a:t>
                      </a:r>
                      <a:endParaRPr lang="en-US" sz="1200">
                        <a:effectLst/>
                        <a:latin typeface="+mn-lt"/>
                        <a:ea typeface="Times New Roman"/>
                        <a:cs typeface="Times New Roman"/>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000000"/>
                          </a:solidFill>
                          <a:effectLst/>
                          <a:latin typeface="+mn-lt"/>
                        </a:rPr>
                        <a:t>30</a:t>
                      </a:r>
                      <a:endParaRPr lang="en-US" sz="1200" dirty="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000000"/>
                          </a:solidFill>
                          <a:effectLst/>
                          <a:latin typeface="+mn-lt"/>
                        </a:rPr>
                        <a:t>4.07</a:t>
                      </a:r>
                      <a:endParaRPr lang="en-US" sz="1200" dirty="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solidFill>
                            <a:srgbClr val="000000"/>
                          </a:solidFill>
                          <a:effectLst/>
                          <a:latin typeface="+mn-lt"/>
                          <a:cs typeface="Micro Columns Charts 3.0"/>
                        </a:rPr>
                        <a:t>Good</a:t>
                      </a:r>
                      <a:endParaRPr lang="en-US" sz="1200" dirty="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n-US" sz="1200">
                          <a:solidFill>
                            <a:srgbClr val="000000"/>
                          </a:solidFill>
                          <a:effectLst/>
                          <a:latin typeface="+mn-lt"/>
                        </a:rPr>
                        <a:t>0%</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mn-lt"/>
                        </a:rPr>
                        <a:t>7%</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mn-lt"/>
                        </a:rPr>
                        <a:t>13%</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mn-lt"/>
                        </a:rPr>
                        <a:t>47%</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mn-lt"/>
                        </a:rPr>
                        <a:t>33%</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92107">
                <a:tc>
                  <a:txBody>
                    <a:bodyPr/>
                    <a:lstStyle/>
                    <a:p>
                      <a:pPr marL="0" marR="0">
                        <a:lnSpc>
                          <a:spcPct val="115000"/>
                        </a:lnSpc>
                        <a:spcBef>
                          <a:spcPts val="0"/>
                        </a:spcBef>
                        <a:spcAft>
                          <a:spcPts val="0"/>
                        </a:spcAft>
                      </a:pPr>
                      <a:r>
                        <a:rPr lang="en-US" sz="1200">
                          <a:solidFill>
                            <a:srgbClr val="000000"/>
                          </a:solidFill>
                          <a:effectLst/>
                          <a:latin typeface="+mn-lt"/>
                          <a:ea typeface="Times New Roman"/>
                          <a:cs typeface="Times New Roman"/>
                        </a:rPr>
                        <a:t>e. Over the time we have worked together, my mentee has become more interested in STEM classes. </a:t>
                      </a:r>
                      <a:endParaRPr lang="en-US" sz="1200">
                        <a:effectLst/>
                        <a:latin typeface="+mn-lt"/>
                        <a:ea typeface="Times New Roman"/>
                        <a:cs typeface="Times New Roman"/>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mn-lt"/>
                        </a:rPr>
                        <a:t>30</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mn-lt"/>
                        </a:rPr>
                        <a:t>3.87</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solidFill>
                            <a:srgbClr val="000000"/>
                          </a:solidFill>
                          <a:effectLst/>
                          <a:latin typeface="+mn-lt"/>
                          <a:cs typeface="Micro Columns Charts 3.0"/>
                        </a:rPr>
                        <a:t>Attention</a:t>
                      </a:r>
                      <a:endParaRPr lang="en-US" sz="1200" dirty="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US" sz="1200">
                          <a:solidFill>
                            <a:srgbClr val="000000"/>
                          </a:solidFill>
                          <a:effectLst/>
                          <a:latin typeface="+mn-lt"/>
                        </a:rPr>
                        <a:t>0%</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mn-lt"/>
                        </a:rPr>
                        <a:t>7%</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mn-lt"/>
                        </a:rPr>
                        <a:t>33%</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mn-lt"/>
                        </a:rPr>
                        <a:t>27%</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mn-lt"/>
                        </a:rPr>
                        <a:t>33%</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92107">
                <a:tc>
                  <a:txBody>
                    <a:bodyPr/>
                    <a:lstStyle/>
                    <a:p>
                      <a:pPr marL="0" marR="0">
                        <a:lnSpc>
                          <a:spcPct val="115000"/>
                        </a:lnSpc>
                        <a:spcBef>
                          <a:spcPts val="0"/>
                        </a:spcBef>
                        <a:spcAft>
                          <a:spcPts val="0"/>
                        </a:spcAft>
                      </a:pPr>
                      <a:r>
                        <a:rPr lang="en-US" sz="1200">
                          <a:solidFill>
                            <a:srgbClr val="000000"/>
                          </a:solidFill>
                          <a:effectLst/>
                          <a:latin typeface="+mn-lt"/>
                          <a:ea typeface="Times New Roman"/>
                          <a:cs typeface="Times New Roman"/>
                        </a:rPr>
                        <a:t>f. My mentee has talked with me about career and life goals. </a:t>
                      </a:r>
                      <a:endParaRPr lang="en-US" sz="1200">
                        <a:effectLst/>
                        <a:latin typeface="+mn-lt"/>
                        <a:ea typeface="Times New Roman"/>
                        <a:cs typeface="Times New Roman"/>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mn-lt"/>
                        </a:rPr>
                        <a:t>30</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mn-lt"/>
                        </a:rPr>
                        <a:t>4.33</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solidFill>
                            <a:srgbClr val="000000"/>
                          </a:solidFill>
                          <a:effectLst/>
                          <a:latin typeface="+mn-lt"/>
                          <a:cs typeface="Micro Columns Charts 3.0"/>
                        </a:rPr>
                        <a:t>Good</a:t>
                      </a:r>
                      <a:endParaRPr lang="en-US" sz="1200" dirty="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n-US" sz="1200" dirty="0">
                          <a:solidFill>
                            <a:srgbClr val="000000"/>
                          </a:solidFill>
                          <a:effectLst/>
                          <a:latin typeface="+mn-lt"/>
                        </a:rPr>
                        <a:t>0%</a:t>
                      </a:r>
                      <a:endParaRPr lang="en-US" sz="1200" dirty="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000000"/>
                          </a:solidFill>
                          <a:effectLst/>
                          <a:latin typeface="+mn-lt"/>
                        </a:rPr>
                        <a:t>7%</a:t>
                      </a:r>
                      <a:endParaRPr lang="en-US" sz="1200" dirty="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mn-lt"/>
                        </a:rPr>
                        <a:t>10%</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mn-lt"/>
                        </a:rPr>
                        <a:t>27%</a:t>
                      </a:r>
                      <a:endParaRPr lang="en-US" sz="120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000000"/>
                          </a:solidFill>
                          <a:effectLst/>
                          <a:latin typeface="+mn-lt"/>
                        </a:rPr>
                        <a:t>57%</a:t>
                      </a:r>
                      <a:endParaRPr lang="en-US" sz="1200" dirty="0">
                        <a:effectLst/>
                        <a:latin typeface="+mn-lt"/>
                      </a:endParaRPr>
                    </a:p>
                  </a:txBody>
                  <a:tcPr marL="39620" marR="3962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4" name="Footer Placeholder 3"/>
          <p:cNvSpPr>
            <a:spLocks noGrp="1"/>
          </p:cNvSpPr>
          <p:nvPr>
            <p:ph type="ftr" sz="quarter" idx="12"/>
          </p:nvPr>
        </p:nvSpPr>
        <p:spPr/>
        <p:txBody>
          <a:bodyPr/>
          <a:lstStyle/>
          <a:p>
            <a:pPr>
              <a:defRPr/>
            </a:pPr>
            <a:r>
              <a:rPr lang="en-US" smtClean="0"/>
              <a:t>www.georgiabreakthru.org</a:t>
            </a:r>
            <a:endParaRPr lang="en-US"/>
          </a:p>
        </p:txBody>
      </p:sp>
    </p:spTree>
    <p:extLst>
      <p:ext uri="{BB962C8B-B14F-4D97-AF65-F5344CB8AC3E}">
        <p14:creationId xmlns:p14="http://schemas.microsoft.com/office/powerpoint/2010/main" val="37970430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Satisfaction</a:t>
            </a:r>
            <a:endParaRPr lang="en-US" dirty="0"/>
          </a:p>
        </p:txBody>
      </p:sp>
      <p:graphicFrame>
        <p:nvGraphicFramePr>
          <p:cNvPr id="5" name="Content Placeholder 4"/>
          <p:cNvGraphicFramePr>
            <a:graphicFrameLocks noGrp="1"/>
          </p:cNvGraphicFramePr>
          <p:nvPr>
            <p:ph idx="1"/>
            <p:extLst/>
          </p:nvPr>
        </p:nvGraphicFramePr>
        <p:xfrm>
          <a:off x="609601" y="1371600"/>
          <a:ext cx="7772399" cy="4641284"/>
        </p:xfrm>
        <a:graphic>
          <a:graphicData uri="http://schemas.openxmlformats.org/drawingml/2006/table">
            <a:tbl>
              <a:tblPr firstRow="1" firstCol="1" bandRow="1"/>
              <a:tblGrid>
                <a:gridCol w="2532789">
                  <a:extLst>
                    <a:ext uri="{9D8B030D-6E8A-4147-A177-3AD203B41FA5}">
                      <a16:colId xmlns:a16="http://schemas.microsoft.com/office/drawing/2014/main" val="20000"/>
                    </a:ext>
                  </a:extLst>
                </a:gridCol>
                <a:gridCol w="326811">
                  <a:extLst>
                    <a:ext uri="{9D8B030D-6E8A-4147-A177-3AD203B41FA5}">
                      <a16:colId xmlns:a16="http://schemas.microsoft.com/office/drawing/2014/main" val="20001"/>
                    </a:ext>
                  </a:extLst>
                </a:gridCol>
                <a:gridCol w="569399">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85800">
                  <a:extLst>
                    <a:ext uri="{9D8B030D-6E8A-4147-A177-3AD203B41FA5}">
                      <a16:colId xmlns:a16="http://schemas.microsoft.com/office/drawing/2014/main" val="20008"/>
                    </a:ext>
                  </a:extLst>
                </a:gridCol>
              </a:tblGrid>
              <a:tr h="515616">
                <a:tc>
                  <a:txBody>
                    <a:bodyPr/>
                    <a:lstStyle/>
                    <a:p>
                      <a:pPr algn="ctr">
                        <a:lnSpc>
                          <a:spcPct val="115000"/>
                        </a:lnSpc>
                        <a:spcAft>
                          <a:spcPts val="0"/>
                        </a:spcAft>
                      </a:pPr>
                      <a:r>
                        <a:rPr lang="en-US" sz="1200" b="1" dirty="0">
                          <a:solidFill>
                            <a:srgbClr val="000000"/>
                          </a:solidFill>
                          <a:effectLst/>
                          <a:latin typeface="Calibri"/>
                          <a:ea typeface="Times New Roman"/>
                          <a:cs typeface="Calibri"/>
                        </a:rPr>
                        <a:t>Satisfaction</a:t>
                      </a:r>
                      <a:endParaRPr lang="en-US" sz="1200" dirty="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200" b="1">
                          <a:solidFill>
                            <a:srgbClr val="000000"/>
                          </a:solidFill>
                          <a:effectLst/>
                          <a:latin typeface="Calibri"/>
                          <a:ea typeface="Times New Roman"/>
                          <a:cs typeface="Calibri"/>
                        </a:rPr>
                        <a:t>n</a:t>
                      </a:r>
                      <a:endParaRPr lang="en-US" sz="120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200" b="1" dirty="0" smtClean="0">
                          <a:solidFill>
                            <a:srgbClr val="000000"/>
                          </a:solidFill>
                          <a:effectLst/>
                          <a:latin typeface="Calibri"/>
                          <a:ea typeface="Times New Roman"/>
                          <a:cs typeface="Calibri"/>
                        </a:rPr>
                        <a:t>Mean</a:t>
                      </a:r>
                      <a:endParaRPr lang="en-US" sz="1200" dirty="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200" b="1">
                          <a:solidFill>
                            <a:srgbClr val="000000"/>
                          </a:solidFill>
                          <a:effectLst/>
                          <a:latin typeface="Calibri"/>
                          <a:ea typeface="Times New Roman"/>
                          <a:cs typeface="Calibri"/>
                        </a:rPr>
                        <a:t>Assessment</a:t>
                      </a:r>
                      <a:endParaRPr lang="en-US" sz="120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200" b="1" dirty="0">
                          <a:solidFill>
                            <a:srgbClr val="000000"/>
                          </a:solidFill>
                          <a:effectLst/>
                          <a:latin typeface="Calibri"/>
                          <a:ea typeface="Times New Roman"/>
                          <a:cs typeface="Calibri"/>
                        </a:rPr>
                        <a:t>Strongly Disagree (1)</a:t>
                      </a:r>
                      <a:endParaRPr lang="en-US" sz="1200" dirty="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200" b="1">
                          <a:solidFill>
                            <a:srgbClr val="000000"/>
                          </a:solidFill>
                          <a:effectLst/>
                          <a:latin typeface="Calibri"/>
                          <a:ea typeface="Times New Roman"/>
                          <a:cs typeface="Calibri"/>
                        </a:rPr>
                        <a:t>Disagree (2)</a:t>
                      </a:r>
                      <a:endParaRPr lang="en-US" sz="120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200" b="1">
                          <a:solidFill>
                            <a:srgbClr val="000000"/>
                          </a:solidFill>
                          <a:effectLst/>
                          <a:latin typeface="Calibri"/>
                          <a:ea typeface="Times New Roman"/>
                          <a:cs typeface="Calibri"/>
                        </a:rPr>
                        <a:t>Neutral (3)</a:t>
                      </a:r>
                      <a:endParaRPr lang="en-US" sz="120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200" b="1">
                          <a:solidFill>
                            <a:srgbClr val="000000"/>
                          </a:solidFill>
                          <a:effectLst/>
                          <a:latin typeface="Calibri"/>
                          <a:ea typeface="Times New Roman"/>
                          <a:cs typeface="Calibri"/>
                        </a:rPr>
                        <a:t>Agree (4)</a:t>
                      </a:r>
                      <a:endParaRPr lang="en-US" sz="120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200" b="1">
                          <a:solidFill>
                            <a:srgbClr val="000000"/>
                          </a:solidFill>
                          <a:effectLst/>
                          <a:latin typeface="Calibri"/>
                          <a:ea typeface="Times New Roman"/>
                          <a:cs typeface="Calibri"/>
                        </a:rPr>
                        <a:t>Strongly Agree</a:t>
                      </a:r>
                      <a:endParaRPr lang="en-US" sz="1200">
                        <a:effectLst/>
                        <a:latin typeface="Calibri"/>
                      </a:endParaRPr>
                    </a:p>
                    <a:p>
                      <a:pPr algn="ctr">
                        <a:lnSpc>
                          <a:spcPct val="115000"/>
                        </a:lnSpc>
                        <a:spcAft>
                          <a:spcPts val="0"/>
                        </a:spcAft>
                      </a:pPr>
                      <a:r>
                        <a:rPr lang="en-US" sz="1200" b="1">
                          <a:solidFill>
                            <a:srgbClr val="000000"/>
                          </a:solidFill>
                          <a:effectLst/>
                          <a:latin typeface="Calibri"/>
                          <a:ea typeface="Times New Roman"/>
                          <a:cs typeface="Calibri"/>
                        </a:rPr>
                        <a:t> (5)</a:t>
                      </a:r>
                      <a:endParaRPr lang="en-US" sz="120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1002587">
                <a:tc>
                  <a:txBody>
                    <a:bodyPr/>
                    <a:lstStyle/>
                    <a:p>
                      <a:pPr marL="0" marR="0">
                        <a:lnSpc>
                          <a:spcPct val="115000"/>
                        </a:lnSpc>
                        <a:spcBef>
                          <a:spcPts val="0"/>
                        </a:spcBef>
                        <a:spcAft>
                          <a:spcPts val="0"/>
                        </a:spcAft>
                      </a:pPr>
                      <a:r>
                        <a:rPr lang="en-US" sz="1200" dirty="0">
                          <a:solidFill>
                            <a:srgbClr val="000000"/>
                          </a:solidFill>
                          <a:effectLst/>
                          <a:latin typeface="Calibri"/>
                          <a:ea typeface="Times New Roman"/>
                          <a:cs typeface="Times New Roman"/>
                        </a:rPr>
                        <a:t>a. During mentoring, my mentee has been comfortable asking any questions he/she might have had. </a:t>
                      </a:r>
                      <a:endParaRPr lang="en-US" sz="1200" dirty="0">
                        <a:effectLst/>
                        <a:latin typeface="Calibri"/>
                        <a:ea typeface="Times New Roman"/>
                        <a:cs typeface="Times New Roman"/>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30</a:t>
                      </a:r>
                      <a:endParaRPr lang="en-US" sz="120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4.13</a:t>
                      </a:r>
                      <a:endParaRPr lang="en-US" sz="120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solidFill>
                            <a:srgbClr val="000000"/>
                          </a:solidFill>
                          <a:effectLst/>
                          <a:latin typeface="Calibri"/>
                          <a:cs typeface="Micro Columns Charts 3.0"/>
                        </a:rPr>
                        <a:t>Good</a:t>
                      </a:r>
                      <a:endParaRPr lang="en-US" sz="1200" dirty="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n-US" sz="1200">
                          <a:solidFill>
                            <a:srgbClr val="000000"/>
                          </a:solidFill>
                          <a:effectLst/>
                          <a:latin typeface="Calibri"/>
                        </a:rPr>
                        <a:t>0%</a:t>
                      </a:r>
                      <a:endParaRPr lang="en-US" sz="120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10%</a:t>
                      </a:r>
                      <a:endParaRPr lang="en-US" sz="120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13%</a:t>
                      </a:r>
                      <a:endParaRPr lang="en-US" sz="120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30%</a:t>
                      </a:r>
                      <a:endParaRPr lang="en-US" sz="120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47%</a:t>
                      </a:r>
                      <a:endParaRPr lang="en-US" sz="120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02587">
                <a:tc>
                  <a:txBody>
                    <a:bodyPr/>
                    <a:lstStyle/>
                    <a:p>
                      <a:pPr marL="0" marR="0">
                        <a:lnSpc>
                          <a:spcPct val="115000"/>
                        </a:lnSpc>
                        <a:spcBef>
                          <a:spcPts val="0"/>
                        </a:spcBef>
                        <a:spcAft>
                          <a:spcPts val="0"/>
                        </a:spcAft>
                      </a:pPr>
                      <a:r>
                        <a:rPr lang="en-US" sz="1200" dirty="0">
                          <a:solidFill>
                            <a:srgbClr val="000000"/>
                          </a:solidFill>
                          <a:effectLst/>
                          <a:latin typeface="Calibri"/>
                          <a:ea typeface="Times New Roman"/>
                          <a:cs typeface="Times New Roman"/>
                        </a:rPr>
                        <a:t>b. Through the mentoring experience, my mentee has learned and grown as a STEM student. </a:t>
                      </a:r>
                      <a:endParaRPr lang="en-US" sz="1200" dirty="0">
                        <a:effectLst/>
                        <a:latin typeface="Calibri"/>
                        <a:ea typeface="Times New Roman"/>
                        <a:cs typeface="Times New Roman"/>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000000"/>
                          </a:solidFill>
                          <a:effectLst/>
                          <a:latin typeface="Calibri"/>
                        </a:rPr>
                        <a:t>30</a:t>
                      </a:r>
                      <a:endParaRPr lang="en-US" sz="1200" dirty="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000000"/>
                          </a:solidFill>
                          <a:effectLst/>
                          <a:latin typeface="Calibri"/>
                        </a:rPr>
                        <a:t>3.93</a:t>
                      </a:r>
                      <a:endParaRPr lang="en-US" sz="1200" dirty="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solidFill>
                            <a:srgbClr val="000000"/>
                          </a:solidFill>
                          <a:effectLst/>
                          <a:latin typeface="Calibri"/>
                          <a:cs typeface="Micro Columns Charts 3.0"/>
                        </a:rPr>
                        <a:t>Attention</a:t>
                      </a:r>
                      <a:endParaRPr lang="en-US" sz="1200" dirty="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US" sz="1200">
                          <a:solidFill>
                            <a:srgbClr val="000000"/>
                          </a:solidFill>
                          <a:effectLst/>
                          <a:latin typeface="Calibri"/>
                        </a:rPr>
                        <a:t>0%</a:t>
                      </a:r>
                      <a:endParaRPr lang="en-US" sz="120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3%</a:t>
                      </a:r>
                      <a:endParaRPr lang="en-US" sz="120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30%</a:t>
                      </a:r>
                      <a:endParaRPr lang="en-US" sz="120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37%</a:t>
                      </a:r>
                      <a:endParaRPr lang="en-US" sz="120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30%</a:t>
                      </a:r>
                      <a:endParaRPr lang="en-US" sz="120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02587">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c. I understand the struggles my mentee faces. </a:t>
                      </a:r>
                      <a:endParaRPr lang="en-US" sz="1200">
                        <a:effectLst/>
                        <a:latin typeface="Calibri"/>
                        <a:ea typeface="Times New Roman"/>
                        <a:cs typeface="Times New Roman"/>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30</a:t>
                      </a:r>
                      <a:endParaRPr lang="en-US" sz="120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4.23</a:t>
                      </a:r>
                      <a:endParaRPr lang="en-US" sz="120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solidFill>
                            <a:srgbClr val="000000"/>
                          </a:solidFill>
                          <a:effectLst/>
                          <a:latin typeface="Calibri"/>
                          <a:cs typeface="Micro Columns Charts 3.0"/>
                        </a:rPr>
                        <a:t>Good</a:t>
                      </a:r>
                      <a:endParaRPr lang="en-US" sz="1200" dirty="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n-US" sz="1200" dirty="0">
                          <a:solidFill>
                            <a:srgbClr val="000000"/>
                          </a:solidFill>
                          <a:effectLst/>
                          <a:latin typeface="Calibri"/>
                        </a:rPr>
                        <a:t>0%</a:t>
                      </a:r>
                      <a:endParaRPr lang="en-US" sz="1200" dirty="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000000"/>
                          </a:solidFill>
                          <a:effectLst/>
                          <a:latin typeface="Calibri"/>
                        </a:rPr>
                        <a:t>3%</a:t>
                      </a:r>
                      <a:endParaRPr lang="en-US" sz="1200" dirty="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000000"/>
                          </a:solidFill>
                          <a:effectLst/>
                          <a:latin typeface="Calibri"/>
                        </a:rPr>
                        <a:t>13%</a:t>
                      </a:r>
                      <a:endParaRPr lang="en-US" sz="1200" dirty="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40%</a:t>
                      </a:r>
                      <a:endParaRPr lang="en-US" sz="120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43%</a:t>
                      </a:r>
                      <a:endParaRPr lang="en-US" sz="120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02587">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d. My mentee and I are a good match for each other. </a:t>
                      </a:r>
                      <a:endParaRPr lang="en-US" sz="1200">
                        <a:effectLst/>
                        <a:latin typeface="Calibri"/>
                        <a:ea typeface="Times New Roman"/>
                        <a:cs typeface="Times New Roman"/>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30</a:t>
                      </a:r>
                      <a:endParaRPr lang="en-US" sz="120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4.07</a:t>
                      </a:r>
                      <a:endParaRPr lang="en-US" sz="120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solidFill>
                            <a:srgbClr val="000000"/>
                          </a:solidFill>
                          <a:effectLst/>
                          <a:latin typeface="Calibri"/>
                          <a:cs typeface="Micro Columns Charts 3.0"/>
                        </a:rPr>
                        <a:t>Good</a:t>
                      </a:r>
                      <a:endParaRPr lang="en-US" sz="1200" dirty="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n-US" sz="1200">
                          <a:solidFill>
                            <a:srgbClr val="000000"/>
                          </a:solidFill>
                          <a:effectLst/>
                          <a:latin typeface="Calibri"/>
                        </a:rPr>
                        <a:t>0%</a:t>
                      </a:r>
                      <a:endParaRPr lang="en-US" sz="120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7%</a:t>
                      </a:r>
                      <a:endParaRPr lang="en-US" sz="120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000000"/>
                          </a:solidFill>
                          <a:effectLst/>
                          <a:latin typeface="Calibri"/>
                        </a:rPr>
                        <a:t>23%</a:t>
                      </a:r>
                      <a:endParaRPr lang="en-US" sz="1200" dirty="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000000"/>
                          </a:solidFill>
                          <a:effectLst/>
                          <a:latin typeface="Calibri"/>
                        </a:rPr>
                        <a:t>27%</a:t>
                      </a:r>
                      <a:endParaRPr lang="en-US" sz="1200" dirty="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000000"/>
                          </a:solidFill>
                          <a:effectLst/>
                          <a:latin typeface="Calibri"/>
                        </a:rPr>
                        <a:t>43%</a:t>
                      </a:r>
                      <a:endParaRPr lang="en-US" sz="1200" dirty="0">
                        <a:effectLst/>
                        <a:latin typeface="Calibri"/>
                      </a:endParaRPr>
                    </a:p>
                  </a:txBody>
                  <a:tcPr marL="56045" marR="56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Footer Placeholder 3"/>
          <p:cNvSpPr>
            <a:spLocks noGrp="1"/>
          </p:cNvSpPr>
          <p:nvPr>
            <p:ph type="ftr" sz="quarter" idx="12"/>
          </p:nvPr>
        </p:nvSpPr>
        <p:spPr/>
        <p:txBody>
          <a:bodyPr/>
          <a:lstStyle/>
          <a:p>
            <a:pPr>
              <a:defRPr/>
            </a:pPr>
            <a:r>
              <a:rPr lang="en-US" smtClean="0"/>
              <a:t>www.georgiabreakthru.org</a:t>
            </a:r>
            <a:endParaRPr lang="en-US"/>
          </a:p>
        </p:txBody>
      </p:sp>
    </p:spTree>
    <p:extLst>
      <p:ext uri="{BB962C8B-B14F-4D97-AF65-F5344CB8AC3E}">
        <p14:creationId xmlns:p14="http://schemas.microsoft.com/office/powerpoint/2010/main" val="24512142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 Quantity</a:t>
            </a:r>
            <a:endParaRPr lang="en-US" dirty="0"/>
          </a:p>
        </p:txBody>
      </p:sp>
      <p:graphicFrame>
        <p:nvGraphicFramePr>
          <p:cNvPr id="5" name="Content Placeholder 4"/>
          <p:cNvGraphicFramePr>
            <a:graphicFrameLocks noGrp="1"/>
          </p:cNvGraphicFramePr>
          <p:nvPr>
            <p:ph idx="1"/>
            <p:extLst/>
          </p:nvPr>
        </p:nvGraphicFramePr>
        <p:xfrm>
          <a:off x="609600" y="1371600"/>
          <a:ext cx="8001000" cy="2103120"/>
        </p:xfrm>
        <a:graphic>
          <a:graphicData uri="http://schemas.openxmlformats.org/drawingml/2006/table">
            <a:tbl>
              <a:tblPr firstRow="1" firstCol="1" bandRow="1"/>
              <a:tblGrid>
                <a:gridCol w="1752600">
                  <a:extLst>
                    <a:ext uri="{9D8B030D-6E8A-4147-A177-3AD203B41FA5}">
                      <a16:colId xmlns:a16="http://schemas.microsoft.com/office/drawing/2014/main" val="20000"/>
                    </a:ext>
                  </a:extLst>
                </a:gridCol>
                <a:gridCol w="3048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889000">
                  <a:extLst>
                    <a:ext uri="{9D8B030D-6E8A-4147-A177-3AD203B41FA5}">
                      <a16:colId xmlns:a16="http://schemas.microsoft.com/office/drawing/2014/main" val="20003"/>
                    </a:ext>
                  </a:extLst>
                </a:gridCol>
                <a:gridCol w="889000">
                  <a:extLst>
                    <a:ext uri="{9D8B030D-6E8A-4147-A177-3AD203B41FA5}">
                      <a16:colId xmlns:a16="http://schemas.microsoft.com/office/drawing/2014/main" val="20004"/>
                    </a:ext>
                  </a:extLst>
                </a:gridCol>
                <a:gridCol w="889000">
                  <a:extLst>
                    <a:ext uri="{9D8B030D-6E8A-4147-A177-3AD203B41FA5}">
                      <a16:colId xmlns:a16="http://schemas.microsoft.com/office/drawing/2014/main" val="20005"/>
                    </a:ext>
                  </a:extLst>
                </a:gridCol>
                <a:gridCol w="889000">
                  <a:extLst>
                    <a:ext uri="{9D8B030D-6E8A-4147-A177-3AD203B41FA5}">
                      <a16:colId xmlns:a16="http://schemas.microsoft.com/office/drawing/2014/main" val="20006"/>
                    </a:ext>
                  </a:extLst>
                </a:gridCol>
                <a:gridCol w="889000">
                  <a:extLst>
                    <a:ext uri="{9D8B030D-6E8A-4147-A177-3AD203B41FA5}">
                      <a16:colId xmlns:a16="http://schemas.microsoft.com/office/drawing/2014/main" val="20007"/>
                    </a:ext>
                  </a:extLst>
                </a:gridCol>
                <a:gridCol w="889000">
                  <a:extLst>
                    <a:ext uri="{9D8B030D-6E8A-4147-A177-3AD203B41FA5}">
                      <a16:colId xmlns:a16="http://schemas.microsoft.com/office/drawing/2014/main" val="20008"/>
                    </a:ext>
                  </a:extLst>
                </a:gridCol>
              </a:tblGrid>
              <a:tr h="187960">
                <a:tc>
                  <a:txBody>
                    <a:bodyPr/>
                    <a:lstStyle/>
                    <a:p>
                      <a:pPr algn="ctr">
                        <a:lnSpc>
                          <a:spcPct val="115000"/>
                        </a:lnSpc>
                        <a:spcAft>
                          <a:spcPts val="0"/>
                        </a:spcAft>
                      </a:pPr>
                      <a:r>
                        <a:rPr lang="en-US" sz="1200" dirty="0">
                          <a:effectLst/>
                          <a:latin typeface="Calibri"/>
                        </a:rPr>
                        <a:t>  </a:t>
                      </a:r>
                      <a:r>
                        <a:rPr lang="en-US" sz="1200" b="1" dirty="0">
                          <a:solidFill>
                            <a:srgbClr val="000000"/>
                          </a:solidFill>
                          <a:effectLst/>
                          <a:latin typeface="Calibri"/>
                          <a:ea typeface="Times New Roman"/>
                          <a:cs typeface="Calibri"/>
                        </a:rPr>
                        <a:t>Communication</a:t>
                      </a:r>
                      <a:endParaRPr lang="en-US" sz="1200" dirty="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200" b="1" dirty="0">
                          <a:solidFill>
                            <a:srgbClr val="000000"/>
                          </a:solidFill>
                          <a:effectLst/>
                          <a:latin typeface="Calibri"/>
                          <a:ea typeface="Times New Roman"/>
                          <a:cs typeface="Calibri"/>
                        </a:rPr>
                        <a:t>n</a:t>
                      </a:r>
                      <a:endParaRPr lang="en-US" sz="1200" dirty="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200" b="1" dirty="0" smtClean="0">
                          <a:solidFill>
                            <a:srgbClr val="000000"/>
                          </a:solidFill>
                          <a:effectLst/>
                          <a:latin typeface="Calibri"/>
                          <a:ea typeface="Times New Roman"/>
                          <a:cs typeface="Calibri"/>
                        </a:rPr>
                        <a:t>Mean</a:t>
                      </a:r>
                      <a:endParaRPr lang="en-US" sz="1200" dirty="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200" b="1">
                          <a:solidFill>
                            <a:srgbClr val="000000"/>
                          </a:solidFill>
                          <a:effectLst/>
                          <a:latin typeface="Calibri"/>
                          <a:ea typeface="Times New Roman"/>
                          <a:cs typeface="Calibri"/>
                        </a:rPr>
                        <a:t>Assessment</a:t>
                      </a: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200" b="1" dirty="0">
                          <a:solidFill>
                            <a:srgbClr val="000000"/>
                          </a:solidFill>
                          <a:effectLst/>
                          <a:latin typeface="Calibri"/>
                        </a:rPr>
                        <a:t>Not at all Satisfied</a:t>
                      </a:r>
                      <a:endParaRPr lang="en-US" sz="1200" dirty="0">
                        <a:effectLst/>
                        <a:latin typeface="Calibri"/>
                      </a:endParaRPr>
                    </a:p>
                    <a:p>
                      <a:pPr algn="ctr">
                        <a:lnSpc>
                          <a:spcPct val="115000"/>
                        </a:lnSpc>
                        <a:spcAft>
                          <a:spcPts val="0"/>
                        </a:spcAft>
                      </a:pPr>
                      <a:r>
                        <a:rPr lang="en-US" sz="1200" b="1" dirty="0">
                          <a:solidFill>
                            <a:srgbClr val="000000"/>
                          </a:solidFill>
                          <a:effectLst/>
                          <a:latin typeface="Calibri"/>
                        </a:rPr>
                        <a:t> (1)</a:t>
                      </a:r>
                      <a:endParaRPr lang="en-US" sz="1200" dirty="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200" b="1">
                          <a:solidFill>
                            <a:srgbClr val="000000"/>
                          </a:solidFill>
                          <a:effectLst/>
                          <a:latin typeface="Calibri"/>
                        </a:rPr>
                        <a:t>Dissatisfied (2)</a:t>
                      </a: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200" b="1">
                          <a:solidFill>
                            <a:srgbClr val="000000"/>
                          </a:solidFill>
                          <a:effectLst/>
                          <a:latin typeface="Calibri"/>
                        </a:rPr>
                        <a:t>Neutral (3)</a:t>
                      </a: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200" b="1">
                          <a:solidFill>
                            <a:srgbClr val="000000"/>
                          </a:solidFill>
                          <a:effectLst/>
                          <a:latin typeface="Calibri"/>
                        </a:rPr>
                        <a:t>Satisfied (4)</a:t>
                      </a: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200" b="1">
                          <a:solidFill>
                            <a:srgbClr val="000000"/>
                          </a:solidFill>
                          <a:effectLst/>
                          <a:latin typeface="Calibri"/>
                        </a:rPr>
                        <a:t>Very Satisfied (5)</a:t>
                      </a: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209550">
                <a:tc>
                  <a:txBody>
                    <a:bodyPr/>
                    <a:lstStyle/>
                    <a:p>
                      <a:pPr marL="0" marR="0">
                        <a:lnSpc>
                          <a:spcPct val="115000"/>
                        </a:lnSpc>
                        <a:spcBef>
                          <a:spcPts val="0"/>
                        </a:spcBef>
                        <a:spcAft>
                          <a:spcPts val="0"/>
                        </a:spcAft>
                      </a:pPr>
                      <a:r>
                        <a:rPr lang="en-US" sz="1200" dirty="0">
                          <a:solidFill>
                            <a:srgbClr val="000000"/>
                          </a:solidFill>
                          <a:effectLst/>
                          <a:latin typeface="Calibri"/>
                          <a:ea typeface="Times New Roman"/>
                          <a:cs typeface="Calibri"/>
                        </a:rPr>
                        <a:t>a. How satisfied were you with the number of times you communicated with your mentee each week?</a:t>
                      </a:r>
                      <a:endParaRPr lang="en-US" sz="1200" dirty="0">
                        <a:effectLst/>
                        <a:latin typeface="Calibri"/>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000000"/>
                          </a:solidFill>
                          <a:effectLst/>
                          <a:latin typeface="Calibri"/>
                        </a:rPr>
                        <a:t>30</a:t>
                      </a:r>
                      <a:endParaRPr lang="en-US" sz="1200" dirty="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000000"/>
                          </a:solidFill>
                          <a:effectLst/>
                          <a:latin typeface="Calibri"/>
                        </a:rPr>
                        <a:t>3.67</a:t>
                      </a:r>
                      <a:endParaRPr lang="en-US" sz="1200" dirty="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solidFill>
                            <a:srgbClr val="000000"/>
                          </a:solidFill>
                          <a:effectLst/>
                          <a:latin typeface="Calibri"/>
                          <a:cs typeface="Micro Columns Charts 3.0"/>
                        </a:rPr>
                        <a:t>Attention</a:t>
                      </a:r>
                      <a:endParaRPr lang="en-US" sz="1200" dirty="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US" sz="1200" dirty="0">
                          <a:solidFill>
                            <a:srgbClr val="000000"/>
                          </a:solidFill>
                          <a:effectLst/>
                          <a:latin typeface="Calibri"/>
                        </a:rPr>
                        <a:t>0%</a:t>
                      </a:r>
                      <a:endParaRPr lang="en-US" sz="1200" dirty="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000000"/>
                          </a:solidFill>
                          <a:effectLst/>
                          <a:latin typeface="Calibri"/>
                        </a:rPr>
                        <a:t>23%</a:t>
                      </a:r>
                      <a:endParaRPr lang="en-US" sz="1200" dirty="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17%</a:t>
                      </a: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30%</a:t>
                      </a: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30%</a:t>
                      </a: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0525">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Calibri"/>
                        </a:rPr>
                        <a:t>b. How satisfied were you with the length of the mentoring sessions?</a:t>
                      </a:r>
                      <a:endParaRPr lang="en-US" sz="1200">
                        <a:effectLst/>
                        <a:latin typeface="Calibri"/>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30</a:t>
                      </a: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4.03</a:t>
                      </a: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solidFill>
                            <a:srgbClr val="000000"/>
                          </a:solidFill>
                          <a:effectLst/>
                          <a:latin typeface="Calibri"/>
                          <a:cs typeface="Micro Columns Charts 3.0"/>
                        </a:rPr>
                        <a:t>Good</a:t>
                      </a:r>
                      <a:endParaRPr lang="en-US" sz="1200" dirty="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n-US" sz="1200">
                          <a:solidFill>
                            <a:srgbClr val="000000"/>
                          </a:solidFill>
                          <a:effectLst/>
                          <a:latin typeface="Calibri"/>
                        </a:rPr>
                        <a:t>0%</a:t>
                      </a: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000000"/>
                          </a:solidFill>
                          <a:effectLst/>
                          <a:latin typeface="Calibri"/>
                        </a:rPr>
                        <a:t>13%</a:t>
                      </a:r>
                      <a:endParaRPr lang="en-US" sz="1200" dirty="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000000"/>
                          </a:solidFill>
                          <a:effectLst/>
                          <a:latin typeface="Calibri"/>
                        </a:rPr>
                        <a:t>7%</a:t>
                      </a:r>
                      <a:endParaRPr lang="en-US" sz="1200" dirty="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000000"/>
                          </a:solidFill>
                          <a:effectLst/>
                          <a:latin typeface="Calibri"/>
                        </a:rPr>
                        <a:t>43%</a:t>
                      </a:r>
                      <a:endParaRPr lang="en-US" sz="1200" dirty="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000000"/>
                          </a:solidFill>
                          <a:effectLst/>
                          <a:latin typeface="Calibri"/>
                        </a:rPr>
                        <a:t>37%</a:t>
                      </a:r>
                      <a:endParaRPr lang="en-US" sz="1200" dirty="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2"/>
          </p:nvPr>
        </p:nvSpPr>
        <p:spPr/>
        <p:txBody>
          <a:bodyPr/>
          <a:lstStyle/>
          <a:p>
            <a:pPr>
              <a:defRPr/>
            </a:pPr>
            <a:r>
              <a:rPr lang="en-US" smtClean="0"/>
              <a:t>www.georgiabreakthru.org</a:t>
            </a:r>
            <a:endParaRPr lang="en-US"/>
          </a:p>
        </p:txBody>
      </p:sp>
    </p:spTree>
    <p:extLst>
      <p:ext uri="{BB962C8B-B14F-4D97-AF65-F5344CB8AC3E}">
        <p14:creationId xmlns:p14="http://schemas.microsoft.com/office/powerpoint/2010/main" val="93534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dirty="0" smtClean="0"/>
              <a:t>What is </a:t>
            </a:r>
            <a:r>
              <a:rPr lang="en-US" altLang="en-US" dirty="0" err="1" smtClean="0"/>
              <a:t>BreakThru</a:t>
            </a:r>
            <a:r>
              <a:rPr lang="en-US" altLang="en-US" dirty="0" smtClean="0"/>
              <a:t>?</a:t>
            </a:r>
          </a:p>
        </p:txBody>
      </p:sp>
      <p:sp>
        <p:nvSpPr>
          <p:cNvPr id="17411" name="Content Placeholder 2"/>
          <p:cNvSpPr>
            <a:spLocks noGrp="1"/>
          </p:cNvSpPr>
          <p:nvPr>
            <p:ph idx="1"/>
          </p:nvPr>
        </p:nvSpPr>
        <p:spPr/>
        <p:txBody>
          <a:bodyPr/>
          <a:lstStyle/>
          <a:p>
            <a:pPr eaLnBrk="1" hangingPunct="1"/>
            <a:r>
              <a:rPr lang="en-US" altLang="en-US" dirty="0" smtClean="0">
                <a:solidFill>
                  <a:srgbClr val="303030"/>
                </a:solidFill>
              </a:rPr>
              <a:t>Online learning and mentoring community</a:t>
            </a:r>
          </a:p>
          <a:p>
            <a:pPr eaLnBrk="1" hangingPunct="1"/>
            <a:r>
              <a:rPr lang="en-US" altLang="en-US" dirty="0" smtClean="0">
                <a:solidFill>
                  <a:srgbClr val="303030"/>
                </a:solidFill>
              </a:rPr>
              <a:t>Connects </a:t>
            </a:r>
            <a:r>
              <a:rPr lang="en-US" altLang="en-US" b="1" dirty="0" smtClean="0">
                <a:solidFill>
                  <a:srgbClr val="303030"/>
                </a:solidFill>
              </a:rPr>
              <a:t>students and mentors </a:t>
            </a:r>
            <a:r>
              <a:rPr lang="en-US" altLang="en-US" dirty="0" smtClean="0">
                <a:solidFill>
                  <a:srgbClr val="303030"/>
                </a:solidFill>
              </a:rPr>
              <a:t>virtually</a:t>
            </a:r>
          </a:p>
          <a:p>
            <a:pPr eaLnBrk="1" hangingPunct="1"/>
            <a:r>
              <a:rPr lang="en-US" altLang="en-US" dirty="0" smtClean="0">
                <a:solidFill>
                  <a:srgbClr val="303030"/>
                </a:solidFill>
              </a:rPr>
              <a:t>Promotes accessibility and achievement in </a:t>
            </a:r>
            <a:r>
              <a:rPr lang="en-US" altLang="en-US" b="1" dirty="0" smtClean="0">
                <a:solidFill>
                  <a:srgbClr val="303030"/>
                </a:solidFill>
              </a:rPr>
              <a:t>S</a:t>
            </a:r>
            <a:r>
              <a:rPr lang="en-US" altLang="en-US" dirty="0" smtClean="0">
                <a:solidFill>
                  <a:srgbClr val="303030"/>
                </a:solidFill>
              </a:rPr>
              <a:t>cience, </a:t>
            </a:r>
            <a:r>
              <a:rPr lang="en-US" altLang="en-US" b="1" dirty="0" smtClean="0">
                <a:solidFill>
                  <a:srgbClr val="303030"/>
                </a:solidFill>
              </a:rPr>
              <a:t>T</a:t>
            </a:r>
            <a:r>
              <a:rPr lang="en-US" altLang="en-US" dirty="0" smtClean="0">
                <a:solidFill>
                  <a:srgbClr val="303030"/>
                </a:solidFill>
              </a:rPr>
              <a:t>echnology, </a:t>
            </a:r>
            <a:r>
              <a:rPr lang="en-US" altLang="en-US" b="1" dirty="0" smtClean="0">
                <a:solidFill>
                  <a:srgbClr val="303030"/>
                </a:solidFill>
              </a:rPr>
              <a:t>E</a:t>
            </a:r>
            <a:r>
              <a:rPr lang="en-US" altLang="en-US" dirty="0" smtClean="0">
                <a:solidFill>
                  <a:srgbClr val="303030"/>
                </a:solidFill>
              </a:rPr>
              <a:t>ngineering, and </a:t>
            </a:r>
            <a:r>
              <a:rPr lang="en-US" altLang="en-US" b="1" dirty="0" smtClean="0">
                <a:solidFill>
                  <a:srgbClr val="303030"/>
                </a:solidFill>
              </a:rPr>
              <a:t>M</a:t>
            </a:r>
            <a:r>
              <a:rPr lang="en-US" altLang="en-US" dirty="0" smtClean="0">
                <a:solidFill>
                  <a:srgbClr val="303030"/>
                </a:solidFill>
              </a:rPr>
              <a:t>ath (</a:t>
            </a:r>
            <a:r>
              <a:rPr lang="en-US" altLang="en-US" b="1" dirty="0" smtClean="0">
                <a:solidFill>
                  <a:srgbClr val="303030"/>
                </a:solidFill>
              </a:rPr>
              <a:t>STEM</a:t>
            </a:r>
            <a:r>
              <a:rPr lang="en-US" altLang="en-US" dirty="0" smtClean="0">
                <a:solidFill>
                  <a:srgbClr val="303030"/>
                </a:solidFill>
              </a:rPr>
              <a:t>) courses</a:t>
            </a:r>
          </a:p>
          <a:p>
            <a:pPr eaLnBrk="1" hangingPunct="1">
              <a:buFont typeface="Arial" panose="020B0604020202020204" pitchFamily="34" charset="0"/>
              <a:buNone/>
            </a:pPr>
            <a:endParaRPr lang="en-US" altLang="en-US" dirty="0" smtClean="0"/>
          </a:p>
        </p:txBody>
      </p:sp>
      <p:sp>
        <p:nvSpPr>
          <p:cNvPr id="4" name="Footer Placeholder 3"/>
          <p:cNvSpPr>
            <a:spLocks noGrp="1"/>
          </p:cNvSpPr>
          <p:nvPr>
            <p:ph type="ftr" sz="quarter" idx="12"/>
          </p:nvPr>
        </p:nvSpPr>
        <p:spPr/>
        <p:txBody>
          <a:bodyPr/>
          <a:lstStyle/>
          <a:p>
            <a:pPr>
              <a:defRPr/>
            </a:pPr>
            <a:r>
              <a:rPr lang="en-US" dirty="0"/>
              <a:t>www.georgiabreakthru.org</a:t>
            </a:r>
          </a:p>
        </p:txBody>
      </p:sp>
      <p:pic>
        <p:nvPicPr>
          <p:cNvPr id="1741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98988" y="4054475"/>
            <a:ext cx="3098800"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 Quality</a:t>
            </a:r>
            <a:endParaRPr lang="en-US" dirty="0"/>
          </a:p>
        </p:txBody>
      </p:sp>
      <p:graphicFrame>
        <p:nvGraphicFramePr>
          <p:cNvPr id="5" name="Content Placeholder 4"/>
          <p:cNvGraphicFramePr>
            <a:graphicFrameLocks noGrp="1"/>
          </p:cNvGraphicFramePr>
          <p:nvPr>
            <p:ph idx="1"/>
            <p:extLst/>
          </p:nvPr>
        </p:nvGraphicFramePr>
        <p:xfrm>
          <a:off x="381000" y="1295400"/>
          <a:ext cx="8382000" cy="3370218"/>
        </p:xfrm>
        <a:graphic>
          <a:graphicData uri="http://schemas.openxmlformats.org/drawingml/2006/table">
            <a:tbl>
              <a:tblPr firstRow="1" firstCol="1" bandRow="1"/>
              <a:tblGrid>
                <a:gridCol w="2794234">
                  <a:extLst>
                    <a:ext uri="{9D8B030D-6E8A-4147-A177-3AD203B41FA5}">
                      <a16:colId xmlns:a16="http://schemas.microsoft.com/office/drawing/2014/main" val="20000"/>
                    </a:ext>
                  </a:extLst>
                </a:gridCol>
                <a:gridCol w="316089">
                  <a:extLst>
                    <a:ext uri="{9D8B030D-6E8A-4147-A177-3AD203B41FA5}">
                      <a16:colId xmlns:a16="http://schemas.microsoft.com/office/drawing/2014/main" val="20001"/>
                    </a:ext>
                  </a:extLst>
                </a:gridCol>
                <a:gridCol w="426371">
                  <a:extLst>
                    <a:ext uri="{9D8B030D-6E8A-4147-A177-3AD203B41FA5}">
                      <a16:colId xmlns:a16="http://schemas.microsoft.com/office/drawing/2014/main" val="20002"/>
                    </a:ext>
                  </a:extLst>
                </a:gridCol>
                <a:gridCol w="910338">
                  <a:extLst>
                    <a:ext uri="{9D8B030D-6E8A-4147-A177-3AD203B41FA5}">
                      <a16:colId xmlns:a16="http://schemas.microsoft.com/office/drawing/2014/main" val="20003"/>
                    </a:ext>
                  </a:extLst>
                </a:gridCol>
                <a:gridCol w="973557">
                  <a:extLst>
                    <a:ext uri="{9D8B030D-6E8A-4147-A177-3AD203B41FA5}">
                      <a16:colId xmlns:a16="http://schemas.microsoft.com/office/drawing/2014/main" val="20004"/>
                    </a:ext>
                  </a:extLst>
                </a:gridCol>
                <a:gridCol w="774771">
                  <a:extLst>
                    <a:ext uri="{9D8B030D-6E8A-4147-A177-3AD203B41FA5}">
                      <a16:colId xmlns:a16="http://schemas.microsoft.com/office/drawing/2014/main" val="20005"/>
                    </a:ext>
                  </a:extLst>
                </a:gridCol>
                <a:gridCol w="710148">
                  <a:extLst>
                    <a:ext uri="{9D8B030D-6E8A-4147-A177-3AD203B41FA5}">
                      <a16:colId xmlns:a16="http://schemas.microsoft.com/office/drawing/2014/main" val="20006"/>
                    </a:ext>
                  </a:extLst>
                </a:gridCol>
                <a:gridCol w="611810">
                  <a:extLst>
                    <a:ext uri="{9D8B030D-6E8A-4147-A177-3AD203B41FA5}">
                      <a16:colId xmlns:a16="http://schemas.microsoft.com/office/drawing/2014/main" val="20007"/>
                    </a:ext>
                  </a:extLst>
                </a:gridCol>
                <a:gridCol w="864682">
                  <a:extLst>
                    <a:ext uri="{9D8B030D-6E8A-4147-A177-3AD203B41FA5}">
                      <a16:colId xmlns:a16="http://schemas.microsoft.com/office/drawing/2014/main" val="20008"/>
                    </a:ext>
                  </a:extLst>
                </a:gridCol>
              </a:tblGrid>
              <a:tr h="403082">
                <a:tc>
                  <a:txBody>
                    <a:bodyPr/>
                    <a:lstStyle/>
                    <a:p>
                      <a:pPr algn="ctr">
                        <a:spcAft>
                          <a:spcPts val="0"/>
                        </a:spcAft>
                      </a:pPr>
                      <a:r>
                        <a:rPr lang="en-US" sz="1200" dirty="0">
                          <a:effectLst/>
                          <a:latin typeface="Calibri"/>
                        </a:rPr>
                        <a:t>  </a:t>
                      </a:r>
                      <a:r>
                        <a:rPr lang="en-US" sz="1200" b="1" dirty="0">
                          <a:solidFill>
                            <a:srgbClr val="000000"/>
                          </a:solidFill>
                          <a:effectLst/>
                          <a:latin typeface="Calibri"/>
                          <a:ea typeface="Times New Roman"/>
                          <a:cs typeface="Calibri"/>
                        </a:rPr>
                        <a:t>Communication</a:t>
                      </a:r>
                      <a:endParaRPr lang="en-US" sz="1200" dirty="0">
                        <a:effectLst/>
                        <a:latin typeface="Calibri"/>
                      </a:endParaRPr>
                    </a:p>
                  </a:txBody>
                  <a:tcPr marL="60462" marR="60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a:solidFill>
                            <a:srgbClr val="000000"/>
                          </a:solidFill>
                          <a:effectLst/>
                          <a:latin typeface="Calibri"/>
                          <a:ea typeface="Times New Roman"/>
                          <a:cs typeface="Calibri"/>
                        </a:rPr>
                        <a:t>n</a:t>
                      </a:r>
                      <a:endParaRPr lang="en-US" sz="1200">
                        <a:effectLst/>
                        <a:latin typeface="Calibri"/>
                      </a:endParaRPr>
                    </a:p>
                  </a:txBody>
                  <a:tcPr marL="60462" marR="60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dirty="0">
                          <a:solidFill>
                            <a:srgbClr val="000000"/>
                          </a:solidFill>
                          <a:effectLst/>
                          <a:latin typeface="Calibri"/>
                          <a:ea typeface="Times New Roman"/>
                          <a:cs typeface="Calibri"/>
                        </a:rPr>
                        <a:t> </a:t>
                      </a:r>
                      <a:endParaRPr lang="en-US" sz="1200" dirty="0">
                        <a:effectLst/>
                        <a:latin typeface="Calibri"/>
                      </a:endParaRPr>
                    </a:p>
                  </a:txBody>
                  <a:tcPr marL="60462" marR="604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a:solidFill>
                            <a:srgbClr val="000000"/>
                          </a:solidFill>
                          <a:effectLst/>
                          <a:latin typeface="Calibri"/>
                          <a:ea typeface="Times New Roman"/>
                          <a:cs typeface="Calibri"/>
                        </a:rPr>
                        <a:t>Assessment</a:t>
                      </a:r>
                      <a:endParaRPr lang="en-US" sz="1200">
                        <a:effectLst/>
                        <a:latin typeface="Calibri"/>
                      </a:endParaRPr>
                    </a:p>
                  </a:txBody>
                  <a:tcPr marL="60462" marR="60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dirty="0">
                          <a:solidFill>
                            <a:srgbClr val="000000"/>
                          </a:solidFill>
                          <a:effectLst/>
                          <a:latin typeface="Calibri"/>
                          <a:ea typeface="Times New Roman"/>
                          <a:cs typeface="Calibri"/>
                        </a:rPr>
                        <a:t>Strongly Disagree</a:t>
                      </a:r>
                      <a:endParaRPr lang="en-US" sz="1200" dirty="0">
                        <a:effectLst/>
                        <a:latin typeface="Calibri"/>
                      </a:endParaRPr>
                    </a:p>
                    <a:p>
                      <a:pPr algn="ctr">
                        <a:spcAft>
                          <a:spcPts val="0"/>
                        </a:spcAft>
                      </a:pPr>
                      <a:r>
                        <a:rPr lang="en-US" sz="1200" b="1" dirty="0">
                          <a:solidFill>
                            <a:srgbClr val="000000"/>
                          </a:solidFill>
                          <a:effectLst/>
                          <a:latin typeface="Calibri"/>
                          <a:ea typeface="Times New Roman"/>
                          <a:cs typeface="Calibri"/>
                        </a:rPr>
                        <a:t> (1)</a:t>
                      </a:r>
                      <a:endParaRPr lang="en-US" sz="1200" dirty="0">
                        <a:effectLst/>
                        <a:latin typeface="Calibri"/>
                      </a:endParaRPr>
                    </a:p>
                  </a:txBody>
                  <a:tcPr marL="60462" marR="60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a:solidFill>
                            <a:srgbClr val="000000"/>
                          </a:solidFill>
                          <a:effectLst/>
                          <a:latin typeface="Calibri"/>
                          <a:ea typeface="Times New Roman"/>
                          <a:cs typeface="Calibri"/>
                        </a:rPr>
                        <a:t>Disagree (2)</a:t>
                      </a:r>
                      <a:endParaRPr lang="en-US" sz="1200">
                        <a:effectLst/>
                        <a:latin typeface="Calibri"/>
                      </a:endParaRPr>
                    </a:p>
                  </a:txBody>
                  <a:tcPr marL="60462" marR="60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a:solidFill>
                            <a:srgbClr val="000000"/>
                          </a:solidFill>
                          <a:effectLst/>
                          <a:latin typeface="Calibri"/>
                          <a:ea typeface="Times New Roman"/>
                          <a:cs typeface="Calibri"/>
                        </a:rPr>
                        <a:t>Neutral (3)</a:t>
                      </a:r>
                      <a:endParaRPr lang="en-US" sz="1200">
                        <a:effectLst/>
                        <a:latin typeface="Calibri"/>
                      </a:endParaRPr>
                    </a:p>
                  </a:txBody>
                  <a:tcPr marL="60462" marR="60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a:solidFill>
                            <a:srgbClr val="000000"/>
                          </a:solidFill>
                          <a:effectLst/>
                          <a:latin typeface="Calibri"/>
                          <a:ea typeface="Times New Roman"/>
                          <a:cs typeface="Calibri"/>
                        </a:rPr>
                        <a:t>Agree (4)</a:t>
                      </a:r>
                      <a:endParaRPr lang="en-US" sz="1200">
                        <a:effectLst/>
                        <a:latin typeface="Calibri"/>
                      </a:endParaRPr>
                    </a:p>
                  </a:txBody>
                  <a:tcPr marL="60462" marR="60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a:solidFill>
                            <a:srgbClr val="000000"/>
                          </a:solidFill>
                          <a:effectLst/>
                          <a:latin typeface="Calibri"/>
                          <a:ea typeface="Times New Roman"/>
                          <a:cs typeface="Calibri"/>
                        </a:rPr>
                        <a:t>Strongly Agree </a:t>
                      </a:r>
                      <a:endParaRPr lang="en-US" sz="1200">
                        <a:effectLst/>
                        <a:latin typeface="Calibri"/>
                      </a:endParaRPr>
                    </a:p>
                    <a:p>
                      <a:pPr algn="ctr">
                        <a:spcAft>
                          <a:spcPts val="0"/>
                        </a:spcAft>
                      </a:pPr>
                      <a:r>
                        <a:rPr lang="en-US" sz="1200" b="1">
                          <a:solidFill>
                            <a:srgbClr val="000000"/>
                          </a:solidFill>
                          <a:effectLst/>
                          <a:latin typeface="Calibri"/>
                          <a:ea typeface="Times New Roman"/>
                          <a:cs typeface="Calibri"/>
                        </a:rPr>
                        <a:t>(5)</a:t>
                      </a:r>
                      <a:endParaRPr lang="en-US" sz="1200">
                        <a:effectLst/>
                        <a:latin typeface="Calibri"/>
                      </a:endParaRPr>
                    </a:p>
                  </a:txBody>
                  <a:tcPr marL="60462" marR="60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940526">
                <a:tc>
                  <a:txBody>
                    <a:bodyPr/>
                    <a:lstStyle/>
                    <a:p>
                      <a:pPr marL="0" marR="0">
                        <a:lnSpc>
                          <a:spcPct val="115000"/>
                        </a:lnSpc>
                        <a:spcBef>
                          <a:spcPts val="0"/>
                        </a:spcBef>
                        <a:spcAft>
                          <a:spcPts val="0"/>
                        </a:spcAft>
                      </a:pPr>
                      <a:r>
                        <a:rPr lang="en-US" sz="1200" dirty="0">
                          <a:solidFill>
                            <a:srgbClr val="000000"/>
                          </a:solidFill>
                          <a:effectLst/>
                          <a:latin typeface="Calibri"/>
                          <a:ea typeface="Times New Roman"/>
                          <a:cs typeface="Times New Roman"/>
                        </a:rPr>
                        <a:t>a. The mentee is open and honest in communicating with me. </a:t>
                      </a:r>
                      <a:endParaRPr lang="en-US" sz="1200" dirty="0">
                        <a:effectLst/>
                        <a:latin typeface="Calibri"/>
                        <a:ea typeface="Times New Roman"/>
                        <a:cs typeface="Times New Roman"/>
                      </a:endParaRPr>
                    </a:p>
                  </a:txBody>
                  <a:tcPr marL="60462" marR="6046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effectLst/>
                          <a:latin typeface="Calibri"/>
                        </a:rPr>
                        <a:t>30</a:t>
                      </a:r>
                      <a:endParaRPr lang="en-US" sz="1200">
                        <a:effectLst/>
                        <a:latin typeface="Calibri"/>
                      </a:endParaRPr>
                    </a:p>
                  </a:txBody>
                  <a:tcPr marL="60462" marR="60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effectLst/>
                          <a:latin typeface="Calibri"/>
                        </a:rPr>
                        <a:t>4.33</a:t>
                      </a:r>
                      <a:endParaRPr lang="en-US" sz="1200">
                        <a:effectLst/>
                        <a:latin typeface="Calibri"/>
                      </a:endParaRPr>
                    </a:p>
                  </a:txBody>
                  <a:tcPr marL="60462" marR="60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smtClean="0">
                          <a:solidFill>
                            <a:srgbClr val="000000"/>
                          </a:solidFill>
                          <a:effectLst/>
                          <a:latin typeface="Calibri"/>
                          <a:cs typeface="Micro Columns Charts 3.0"/>
                        </a:rPr>
                        <a:t>Good</a:t>
                      </a:r>
                      <a:endParaRPr lang="en-US" sz="1200" dirty="0">
                        <a:effectLst/>
                        <a:latin typeface="Calibri"/>
                      </a:endParaRPr>
                    </a:p>
                  </a:txBody>
                  <a:tcPr marL="60462" marR="60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US" sz="1200">
                          <a:solidFill>
                            <a:srgbClr val="000000"/>
                          </a:solidFill>
                          <a:effectLst/>
                          <a:latin typeface="Calibri"/>
                        </a:rPr>
                        <a:t>0%</a:t>
                      </a:r>
                      <a:endParaRPr lang="en-US" sz="1200">
                        <a:effectLst/>
                        <a:latin typeface="Calibri"/>
                      </a:endParaRPr>
                    </a:p>
                  </a:txBody>
                  <a:tcPr marL="60462" marR="60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effectLst/>
                          <a:latin typeface="Calibri"/>
                        </a:rPr>
                        <a:t>7%</a:t>
                      </a:r>
                      <a:endParaRPr lang="en-US" sz="1200">
                        <a:effectLst/>
                        <a:latin typeface="Calibri"/>
                      </a:endParaRPr>
                    </a:p>
                  </a:txBody>
                  <a:tcPr marL="60462" marR="60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effectLst/>
                          <a:latin typeface="Calibri"/>
                        </a:rPr>
                        <a:t>10%</a:t>
                      </a:r>
                      <a:endParaRPr lang="en-US" sz="1200">
                        <a:effectLst/>
                        <a:latin typeface="Calibri"/>
                      </a:endParaRPr>
                    </a:p>
                  </a:txBody>
                  <a:tcPr marL="60462" marR="60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effectLst/>
                          <a:latin typeface="Calibri"/>
                        </a:rPr>
                        <a:t>27%</a:t>
                      </a:r>
                      <a:endParaRPr lang="en-US" sz="1200">
                        <a:effectLst/>
                        <a:latin typeface="Calibri"/>
                      </a:endParaRPr>
                    </a:p>
                  </a:txBody>
                  <a:tcPr marL="60462" marR="60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effectLst/>
                          <a:latin typeface="Calibri"/>
                        </a:rPr>
                        <a:t>57%</a:t>
                      </a:r>
                      <a:endParaRPr lang="en-US" sz="1200">
                        <a:effectLst/>
                        <a:latin typeface="Calibri"/>
                      </a:endParaRPr>
                    </a:p>
                  </a:txBody>
                  <a:tcPr marL="60462" marR="60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40526">
                <a:tc>
                  <a:txBody>
                    <a:bodyPr/>
                    <a:lstStyle/>
                    <a:p>
                      <a:pPr marL="0" marR="0">
                        <a:lnSpc>
                          <a:spcPct val="115000"/>
                        </a:lnSpc>
                        <a:spcBef>
                          <a:spcPts val="0"/>
                        </a:spcBef>
                        <a:spcAft>
                          <a:spcPts val="0"/>
                        </a:spcAft>
                      </a:pPr>
                      <a:r>
                        <a:rPr lang="en-US" sz="1200" dirty="0">
                          <a:solidFill>
                            <a:srgbClr val="000000"/>
                          </a:solidFill>
                          <a:effectLst/>
                          <a:latin typeface="Calibri"/>
                          <a:ea typeface="Times New Roman"/>
                          <a:cs typeface="Times New Roman"/>
                        </a:rPr>
                        <a:t>b. The mentee seeks help from me when needed. </a:t>
                      </a:r>
                      <a:endParaRPr lang="en-US" sz="1200" dirty="0">
                        <a:effectLst/>
                        <a:latin typeface="Calibri"/>
                        <a:ea typeface="Times New Roman"/>
                        <a:cs typeface="Times New Roman"/>
                      </a:endParaRPr>
                    </a:p>
                  </a:txBody>
                  <a:tcPr marL="60462" marR="6046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solidFill>
                            <a:srgbClr val="000000"/>
                          </a:solidFill>
                          <a:effectLst/>
                          <a:latin typeface="Calibri"/>
                        </a:rPr>
                        <a:t>30</a:t>
                      </a:r>
                      <a:endParaRPr lang="en-US" sz="1200" dirty="0">
                        <a:effectLst/>
                        <a:latin typeface="Calibri"/>
                      </a:endParaRPr>
                    </a:p>
                  </a:txBody>
                  <a:tcPr marL="60462" marR="60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solidFill>
                            <a:srgbClr val="000000"/>
                          </a:solidFill>
                          <a:effectLst/>
                          <a:latin typeface="Calibri"/>
                        </a:rPr>
                        <a:t>4.17</a:t>
                      </a:r>
                      <a:endParaRPr lang="en-US" sz="1200" dirty="0">
                        <a:effectLst/>
                        <a:latin typeface="Calibri"/>
                      </a:endParaRPr>
                    </a:p>
                  </a:txBody>
                  <a:tcPr marL="60462" marR="60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smtClean="0">
                          <a:solidFill>
                            <a:srgbClr val="000000"/>
                          </a:solidFill>
                          <a:effectLst/>
                          <a:latin typeface="Calibri"/>
                          <a:cs typeface="Micro Columns Charts 3.0"/>
                        </a:rPr>
                        <a:t>Good</a:t>
                      </a:r>
                      <a:endParaRPr lang="en-US" sz="1200" dirty="0">
                        <a:effectLst/>
                        <a:latin typeface="Calibri"/>
                      </a:endParaRPr>
                    </a:p>
                  </a:txBody>
                  <a:tcPr marL="60462" marR="60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US" sz="1200" dirty="0">
                          <a:solidFill>
                            <a:srgbClr val="000000"/>
                          </a:solidFill>
                          <a:effectLst/>
                          <a:latin typeface="Calibri"/>
                        </a:rPr>
                        <a:t>0%</a:t>
                      </a:r>
                      <a:endParaRPr lang="en-US" sz="1200" dirty="0">
                        <a:effectLst/>
                        <a:latin typeface="Calibri"/>
                      </a:endParaRPr>
                    </a:p>
                  </a:txBody>
                  <a:tcPr marL="60462" marR="60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effectLst/>
                          <a:latin typeface="Calibri"/>
                        </a:rPr>
                        <a:t>7%</a:t>
                      </a:r>
                      <a:endParaRPr lang="en-US" sz="1200">
                        <a:effectLst/>
                        <a:latin typeface="Calibri"/>
                      </a:endParaRPr>
                    </a:p>
                  </a:txBody>
                  <a:tcPr marL="60462" marR="60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effectLst/>
                          <a:latin typeface="Calibri"/>
                        </a:rPr>
                        <a:t>17%</a:t>
                      </a:r>
                      <a:endParaRPr lang="en-US" sz="1200">
                        <a:effectLst/>
                        <a:latin typeface="Calibri"/>
                      </a:endParaRPr>
                    </a:p>
                  </a:txBody>
                  <a:tcPr marL="60462" marR="60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effectLst/>
                          <a:latin typeface="Calibri"/>
                        </a:rPr>
                        <a:t>30%</a:t>
                      </a:r>
                      <a:endParaRPr lang="en-US" sz="1200">
                        <a:effectLst/>
                        <a:latin typeface="Calibri"/>
                      </a:endParaRPr>
                    </a:p>
                  </a:txBody>
                  <a:tcPr marL="60462" marR="60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effectLst/>
                          <a:latin typeface="Calibri"/>
                        </a:rPr>
                        <a:t>47%</a:t>
                      </a:r>
                      <a:endParaRPr lang="en-US" sz="1200">
                        <a:effectLst/>
                        <a:latin typeface="Calibri"/>
                      </a:endParaRPr>
                    </a:p>
                  </a:txBody>
                  <a:tcPr marL="60462" marR="60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40526">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c. The mentee is engaged and receptive to assistance. </a:t>
                      </a:r>
                      <a:endParaRPr lang="en-US" sz="1200">
                        <a:effectLst/>
                        <a:latin typeface="Calibri"/>
                        <a:ea typeface="Times New Roman"/>
                        <a:cs typeface="Times New Roman"/>
                      </a:endParaRPr>
                    </a:p>
                  </a:txBody>
                  <a:tcPr marL="60462" marR="6046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effectLst/>
                          <a:latin typeface="Calibri"/>
                        </a:rPr>
                        <a:t>30</a:t>
                      </a:r>
                      <a:endParaRPr lang="en-US" sz="1200">
                        <a:effectLst/>
                        <a:latin typeface="Calibri"/>
                      </a:endParaRPr>
                    </a:p>
                  </a:txBody>
                  <a:tcPr marL="60462" marR="60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effectLst/>
                          <a:latin typeface="Calibri"/>
                        </a:rPr>
                        <a:t>4.23</a:t>
                      </a:r>
                      <a:endParaRPr lang="en-US" sz="1200">
                        <a:effectLst/>
                        <a:latin typeface="Calibri"/>
                      </a:endParaRPr>
                    </a:p>
                  </a:txBody>
                  <a:tcPr marL="60462" marR="60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smtClean="0">
                          <a:solidFill>
                            <a:srgbClr val="000000"/>
                          </a:solidFill>
                          <a:effectLst/>
                          <a:latin typeface="Calibri"/>
                          <a:cs typeface="Micro Columns Charts 3.0"/>
                        </a:rPr>
                        <a:t>Good</a:t>
                      </a:r>
                      <a:endParaRPr lang="en-US" sz="1200" dirty="0">
                        <a:effectLst/>
                        <a:latin typeface="Calibri"/>
                      </a:endParaRPr>
                    </a:p>
                  </a:txBody>
                  <a:tcPr marL="60462" marR="60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US" sz="1200" dirty="0">
                          <a:solidFill>
                            <a:srgbClr val="000000"/>
                          </a:solidFill>
                          <a:effectLst/>
                          <a:latin typeface="Calibri"/>
                        </a:rPr>
                        <a:t>3%</a:t>
                      </a:r>
                      <a:endParaRPr lang="en-US" sz="1200" dirty="0">
                        <a:effectLst/>
                        <a:latin typeface="Calibri"/>
                      </a:endParaRPr>
                    </a:p>
                  </a:txBody>
                  <a:tcPr marL="60462" marR="60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solidFill>
                            <a:srgbClr val="000000"/>
                          </a:solidFill>
                          <a:effectLst/>
                          <a:latin typeface="Calibri"/>
                        </a:rPr>
                        <a:t>7%</a:t>
                      </a:r>
                      <a:endParaRPr lang="en-US" sz="1200" dirty="0">
                        <a:effectLst/>
                        <a:latin typeface="Calibri"/>
                      </a:endParaRPr>
                    </a:p>
                  </a:txBody>
                  <a:tcPr marL="60462" marR="60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solidFill>
                            <a:srgbClr val="000000"/>
                          </a:solidFill>
                          <a:effectLst/>
                          <a:latin typeface="Calibri"/>
                        </a:rPr>
                        <a:t>10%</a:t>
                      </a:r>
                      <a:endParaRPr lang="en-US" sz="1200" dirty="0">
                        <a:effectLst/>
                        <a:latin typeface="Calibri"/>
                      </a:endParaRPr>
                    </a:p>
                  </a:txBody>
                  <a:tcPr marL="60462" marR="60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solidFill>
                            <a:srgbClr val="000000"/>
                          </a:solidFill>
                          <a:effectLst/>
                          <a:latin typeface="Calibri"/>
                        </a:rPr>
                        <a:t>23%</a:t>
                      </a:r>
                      <a:endParaRPr lang="en-US" sz="1200" dirty="0">
                        <a:effectLst/>
                        <a:latin typeface="Calibri"/>
                      </a:endParaRPr>
                    </a:p>
                  </a:txBody>
                  <a:tcPr marL="60462" marR="60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solidFill>
                            <a:srgbClr val="000000"/>
                          </a:solidFill>
                          <a:effectLst/>
                          <a:latin typeface="Calibri"/>
                        </a:rPr>
                        <a:t>57%</a:t>
                      </a:r>
                      <a:endParaRPr lang="en-US" sz="1200" dirty="0">
                        <a:effectLst/>
                        <a:latin typeface="Calibri"/>
                      </a:endParaRPr>
                    </a:p>
                  </a:txBody>
                  <a:tcPr marL="60462" marR="60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2"/>
          </p:nvPr>
        </p:nvSpPr>
        <p:spPr/>
        <p:txBody>
          <a:bodyPr/>
          <a:lstStyle/>
          <a:p>
            <a:pPr>
              <a:defRPr/>
            </a:pPr>
            <a:r>
              <a:rPr lang="en-US" smtClean="0"/>
              <a:t>www.georgiabreakthru.org</a:t>
            </a:r>
            <a:endParaRPr lang="en-US"/>
          </a:p>
        </p:txBody>
      </p:sp>
    </p:spTree>
    <p:extLst>
      <p:ext uri="{BB962C8B-B14F-4D97-AF65-F5344CB8AC3E}">
        <p14:creationId xmlns:p14="http://schemas.microsoft.com/office/powerpoint/2010/main" val="33877440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Seeking</a:t>
            </a:r>
            <a:endParaRPr lang="en-US" dirty="0"/>
          </a:p>
        </p:txBody>
      </p:sp>
      <p:graphicFrame>
        <p:nvGraphicFramePr>
          <p:cNvPr id="5" name="Content Placeholder 4"/>
          <p:cNvGraphicFramePr>
            <a:graphicFrameLocks noGrp="1"/>
          </p:cNvGraphicFramePr>
          <p:nvPr>
            <p:ph idx="1"/>
            <p:extLst/>
          </p:nvPr>
        </p:nvGraphicFramePr>
        <p:xfrm>
          <a:off x="381000" y="1219200"/>
          <a:ext cx="8481573" cy="4734786"/>
        </p:xfrm>
        <a:graphic>
          <a:graphicData uri="http://schemas.openxmlformats.org/drawingml/2006/table">
            <a:tbl>
              <a:tblPr firstRow="1" firstCol="1" bandRow="1"/>
              <a:tblGrid>
                <a:gridCol w="3026175">
                  <a:extLst>
                    <a:ext uri="{9D8B030D-6E8A-4147-A177-3AD203B41FA5}">
                      <a16:colId xmlns:a16="http://schemas.microsoft.com/office/drawing/2014/main" val="20000"/>
                    </a:ext>
                  </a:extLst>
                </a:gridCol>
                <a:gridCol w="310377">
                  <a:extLst>
                    <a:ext uri="{9D8B030D-6E8A-4147-A177-3AD203B41FA5}">
                      <a16:colId xmlns:a16="http://schemas.microsoft.com/office/drawing/2014/main" val="20001"/>
                    </a:ext>
                  </a:extLst>
                </a:gridCol>
                <a:gridCol w="569511">
                  <a:extLst>
                    <a:ext uri="{9D8B030D-6E8A-4147-A177-3AD203B41FA5}">
                      <a16:colId xmlns:a16="http://schemas.microsoft.com/office/drawing/2014/main" val="20002"/>
                    </a:ext>
                  </a:extLst>
                </a:gridCol>
                <a:gridCol w="968771">
                  <a:extLst>
                    <a:ext uri="{9D8B030D-6E8A-4147-A177-3AD203B41FA5}">
                      <a16:colId xmlns:a16="http://schemas.microsoft.com/office/drawing/2014/main" val="20003"/>
                    </a:ext>
                  </a:extLst>
                </a:gridCol>
                <a:gridCol w="867139">
                  <a:extLst>
                    <a:ext uri="{9D8B030D-6E8A-4147-A177-3AD203B41FA5}">
                      <a16:colId xmlns:a16="http://schemas.microsoft.com/office/drawing/2014/main" val="20004"/>
                    </a:ext>
                  </a:extLst>
                </a:gridCol>
                <a:gridCol w="722151">
                  <a:extLst>
                    <a:ext uri="{9D8B030D-6E8A-4147-A177-3AD203B41FA5}">
                      <a16:colId xmlns:a16="http://schemas.microsoft.com/office/drawing/2014/main" val="20005"/>
                    </a:ext>
                  </a:extLst>
                </a:gridCol>
                <a:gridCol w="674545">
                  <a:extLst>
                    <a:ext uri="{9D8B030D-6E8A-4147-A177-3AD203B41FA5}">
                      <a16:colId xmlns:a16="http://schemas.microsoft.com/office/drawing/2014/main" val="20006"/>
                    </a:ext>
                  </a:extLst>
                </a:gridCol>
                <a:gridCol w="543160">
                  <a:extLst>
                    <a:ext uri="{9D8B030D-6E8A-4147-A177-3AD203B41FA5}">
                      <a16:colId xmlns:a16="http://schemas.microsoft.com/office/drawing/2014/main" val="20007"/>
                    </a:ext>
                  </a:extLst>
                </a:gridCol>
                <a:gridCol w="799744">
                  <a:extLst>
                    <a:ext uri="{9D8B030D-6E8A-4147-A177-3AD203B41FA5}">
                      <a16:colId xmlns:a16="http://schemas.microsoft.com/office/drawing/2014/main" val="20008"/>
                    </a:ext>
                  </a:extLst>
                </a:gridCol>
              </a:tblGrid>
              <a:tr h="422111">
                <a:tc>
                  <a:txBody>
                    <a:bodyPr/>
                    <a:lstStyle/>
                    <a:p>
                      <a:pPr algn="ctr">
                        <a:lnSpc>
                          <a:spcPct val="115000"/>
                        </a:lnSpc>
                        <a:spcAft>
                          <a:spcPts val="0"/>
                        </a:spcAft>
                      </a:pPr>
                      <a:r>
                        <a:rPr lang="en-US" sz="1200" b="1" dirty="0">
                          <a:solidFill>
                            <a:srgbClr val="000000"/>
                          </a:solidFill>
                          <a:effectLst/>
                          <a:latin typeface="Calibri"/>
                          <a:ea typeface="Times New Roman"/>
                          <a:cs typeface="Calibri"/>
                        </a:rPr>
                        <a:t>Support Seeking</a:t>
                      </a:r>
                      <a:endParaRPr lang="en-US" sz="1200" dirty="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200" b="1">
                          <a:solidFill>
                            <a:srgbClr val="000000"/>
                          </a:solidFill>
                          <a:effectLst/>
                          <a:latin typeface="Calibri"/>
                          <a:ea typeface="Times New Roman"/>
                          <a:cs typeface="Calibri"/>
                        </a:rPr>
                        <a:t>n</a:t>
                      </a:r>
                      <a:endParaRPr lang="en-US" sz="120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200" b="1" dirty="0" smtClean="0">
                          <a:solidFill>
                            <a:srgbClr val="000000"/>
                          </a:solidFill>
                          <a:effectLst/>
                          <a:latin typeface="Calibri"/>
                          <a:ea typeface="Times New Roman"/>
                          <a:cs typeface="Calibri"/>
                        </a:rPr>
                        <a:t>Mean</a:t>
                      </a:r>
                      <a:endParaRPr lang="en-US" sz="1200" dirty="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200" b="1">
                          <a:solidFill>
                            <a:srgbClr val="000000"/>
                          </a:solidFill>
                          <a:effectLst/>
                          <a:latin typeface="Calibri"/>
                          <a:ea typeface="Times New Roman"/>
                          <a:cs typeface="Calibri"/>
                        </a:rPr>
                        <a:t>Assessment</a:t>
                      </a:r>
                      <a:endParaRPr lang="en-US" sz="120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200" b="1" dirty="0">
                          <a:solidFill>
                            <a:srgbClr val="000000"/>
                          </a:solidFill>
                          <a:effectLst/>
                          <a:latin typeface="Calibri"/>
                          <a:ea typeface="Times New Roman"/>
                          <a:cs typeface="Calibri"/>
                        </a:rPr>
                        <a:t>Strongly</a:t>
                      </a:r>
                      <a:endParaRPr lang="en-US" sz="1200" dirty="0">
                        <a:effectLst/>
                        <a:latin typeface="Calibri"/>
                      </a:endParaRPr>
                    </a:p>
                    <a:p>
                      <a:pPr algn="ctr">
                        <a:lnSpc>
                          <a:spcPct val="115000"/>
                        </a:lnSpc>
                        <a:spcAft>
                          <a:spcPts val="0"/>
                        </a:spcAft>
                      </a:pPr>
                      <a:r>
                        <a:rPr lang="en-US" sz="1200" b="1" dirty="0">
                          <a:solidFill>
                            <a:srgbClr val="000000"/>
                          </a:solidFill>
                          <a:effectLst/>
                          <a:latin typeface="Calibri"/>
                          <a:ea typeface="Times New Roman"/>
                          <a:cs typeface="Calibri"/>
                        </a:rPr>
                        <a:t>Disagree</a:t>
                      </a:r>
                      <a:endParaRPr lang="en-US" sz="1200" dirty="0">
                        <a:effectLst/>
                        <a:latin typeface="Calibri"/>
                      </a:endParaRPr>
                    </a:p>
                    <a:p>
                      <a:pPr algn="ctr">
                        <a:lnSpc>
                          <a:spcPct val="115000"/>
                        </a:lnSpc>
                        <a:spcAft>
                          <a:spcPts val="0"/>
                        </a:spcAft>
                      </a:pPr>
                      <a:r>
                        <a:rPr lang="en-US" sz="1200" b="1" dirty="0">
                          <a:solidFill>
                            <a:srgbClr val="000000"/>
                          </a:solidFill>
                          <a:effectLst/>
                          <a:latin typeface="Calibri"/>
                          <a:ea typeface="Times New Roman"/>
                          <a:cs typeface="Calibri"/>
                        </a:rPr>
                        <a:t> (1)</a:t>
                      </a:r>
                      <a:endParaRPr lang="en-US" sz="1200" dirty="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200" b="1" dirty="0">
                          <a:solidFill>
                            <a:srgbClr val="000000"/>
                          </a:solidFill>
                          <a:effectLst/>
                          <a:latin typeface="Calibri"/>
                          <a:ea typeface="Times New Roman"/>
                          <a:cs typeface="Calibri"/>
                        </a:rPr>
                        <a:t>Disagree </a:t>
                      </a:r>
                      <a:endParaRPr lang="en-US" sz="1200" dirty="0">
                        <a:effectLst/>
                        <a:latin typeface="Calibri"/>
                      </a:endParaRPr>
                    </a:p>
                    <a:p>
                      <a:pPr algn="ctr">
                        <a:lnSpc>
                          <a:spcPct val="115000"/>
                        </a:lnSpc>
                        <a:spcAft>
                          <a:spcPts val="0"/>
                        </a:spcAft>
                      </a:pPr>
                      <a:r>
                        <a:rPr lang="en-US" sz="1200" b="1" dirty="0">
                          <a:solidFill>
                            <a:srgbClr val="000000"/>
                          </a:solidFill>
                          <a:effectLst/>
                          <a:latin typeface="Calibri"/>
                          <a:ea typeface="Times New Roman"/>
                          <a:cs typeface="Calibri"/>
                        </a:rPr>
                        <a:t>(2)</a:t>
                      </a:r>
                      <a:endParaRPr lang="en-US" sz="1200" dirty="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200" b="1" dirty="0">
                          <a:solidFill>
                            <a:srgbClr val="000000"/>
                          </a:solidFill>
                          <a:effectLst/>
                          <a:latin typeface="Calibri"/>
                          <a:ea typeface="Times New Roman"/>
                          <a:cs typeface="Calibri"/>
                        </a:rPr>
                        <a:t>Neither</a:t>
                      </a:r>
                      <a:endParaRPr lang="en-US" sz="1200" dirty="0">
                        <a:effectLst/>
                        <a:latin typeface="Calibri"/>
                      </a:endParaRPr>
                    </a:p>
                    <a:p>
                      <a:pPr algn="ctr">
                        <a:lnSpc>
                          <a:spcPct val="115000"/>
                        </a:lnSpc>
                        <a:spcAft>
                          <a:spcPts val="0"/>
                        </a:spcAft>
                      </a:pPr>
                      <a:r>
                        <a:rPr lang="en-US" sz="1200" b="1" dirty="0">
                          <a:solidFill>
                            <a:srgbClr val="000000"/>
                          </a:solidFill>
                          <a:effectLst/>
                          <a:latin typeface="Calibri"/>
                          <a:ea typeface="Times New Roman"/>
                          <a:cs typeface="Calibri"/>
                        </a:rPr>
                        <a:t> (3)</a:t>
                      </a:r>
                      <a:endParaRPr lang="en-US" sz="1200" dirty="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200" b="1">
                          <a:solidFill>
                            <a:srgbClr val="000000"/>
                          </a:solidFill>
                          <a:effectLst/>
                          <a:latin typeface="Calibri"/>
                          <a:ea typeface="Times New Roman"/>
                          <a:cs typeface="Calibri"/>
                        </a:rPr>
                        <a:t>Agree </a:t>
                      </a:r>
                      <a:endParaRPr lang="en-US" sz="1200">
                        <a:effectLst/>
                        <a:latin typeface="Calibri"/>
                      </a:endParaRPr>
                    </a:p>
                    <a:p>
                      <a:pPr algn="ctr">
                        <a:lnSpc>
                          <a:spcPct val="115000"/>
                        </a:lnSpc>
                        <a:spcAft>
                          <a:spcPts val="0"/>
                        </a:spcAft>
                      </a:pPr>
                      <a:r>
                        <a:rPr lang="en-US" sz="1200" b="1">
                          <a:solidFill>
                            <a:srgbClr val="000000"/>
                          </a:solidFill>
                          <a:effectLst/>
                          <a:latin typeface="Calibri"/>
                          <a:ea typeface="Times New Roman"/>
                          <a:cs typeface="Calibri"/>
                        </a:rPr>
                        <a:t>(4)</a:t>
                      </a:r>
                      <a:endParaRPr lang="en-US" sz="120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200" b="1">
                          <a:solidFill>
                            <a:srgbClr val="000000"/>
                          </a:solidFill>
                          <a:effectLst/>
                          <a:latin typeface="Calibri"/>
                          <a:ea typeface="Times New Roman"/>
                          <a:cs typeface="Calibri"/>
                        </a:rPr>
                        <a:t>Strongly Agree (5)</a:t>
                      </a:r>
                      <a:endParaRPr lang="en-US" sz="120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820770">
                <a:tc>
                  <a:txBody>
                    <a:bodyPr/>
                    <a:lstStyle/>
                    <a:p>
                      <a:pPr marL="0" marR="0">
                        <a:lnSpc>
                          <a:spcPct val="115000"/>
                        </a:lnSpc>
                        <a:spcBef>
                          <a:spcPts val="0"/>
                        </a:spcBef>
                        <a:spcAft>
                          <a:spcPts val="0"/>
                        </a:spcAft>
                      </a:pPr>
                      <a:r>
                        <a:rPr lang="en-US" sz="1200" dirty="0">
                          <a:solidFill>
                            <a:srgbClr val="000000"/>
                          </a:solidFill>
                          <a:effectLst/>
                          <a:latin typeface="Calibri"/>
                          <a:ea typeface="Times New Roman"/>
                          <a:cs typeface="Times New Roman"/>
                        </a:rPr>
                        <a:t>a. The mentoring experience has enabled the mentee to push beyond what is comfortable or easy. </a:t>
                      </a:r>
                      <a:endParaRPr lang="en-US" sz="1200" dirty="0">
                        <a:effectLst/>
                        <a:latin typeface="Calibri"/>
                        <a:ea typeface="Times New Roman"/>
                        <a:cs typeface="Times New Roman"/>
                      </a:endParaRPr>
                    </a:p>
                  </a:txBody>
                  <a:tcPr marL="45882" marR="4588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30</a:t>
                      </a:r>
                      <a:endParaRPr lang="en-US" sz="120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3.93</a:t>
                      </a:r>
                      <a:endParaRPr lang="en-US" sz="120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solidFill>
                            <a:srgbClr val="000000"/>
                          </a:solidFill>
                          <a:effectLst/>
                          <a:latin typeface="Calibri"/>
                          <a:cs typeface="Micro Columns Charts 3.0"/>
                        </a:rPr>
                        <a:t>Attention</a:t>
                      </a:r>
                      <a:endParaRPr lang="en-US" sz="1200" dirty="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US" sz="1200">
                          <a:solidFill>
                            <a:srgbClr val="000000"/>
                          </a:solidFill>
                          <a:effectLst/>
                          <a:latin typeface="Calibri"/>
                        </a:rPr>
                        <a:t>0%</a:t>
                      </a:r>
                      <a:endParaRPr lang="en-US" sz="120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3%</a:t>
                      </a:r>
                      <a:endParaRPr lang="en-US" sz="120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33%</a:t>
                      </a:r>
                      <a:endParaRPr lang="en-US" sz="120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30%</a:t>
                      </a:r>
                      <a:endParaRPr lang="en-US" sz="120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33%</a:t>
                      </a:r>
                      <a:endParaRPr lang="en-US" sz="120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20770">
                <a:tc>
                  <a:txBody>
                    <a:bodyPr/>
                    <a:lstStyle/>
                    <a:p>
                      <a:pPr marL="0" marR="0">
                        <a:lnSpc>
                          <a:spcPct val="115000"/>
                        </a:lnSpc>
                        <a:spcBef>
                          <a:spcPts val="0"/>
                        </a:spcBef>
                        <a:spcAft>
                          <a:spcPts val="0"/>
                        </a:spcAft>
                      </a:pPr>
                      <a:r>
                        <a:rPr lang="en-US" sz="1200" dirty="0">
                          <a:solidFill>
                            <a:srgbClr val="000000"/>
                          </a:solidFill>
                          <a:effectLst/>
                          <a:latin typeface="Calibri"/>
                          <a:ea typeface="Times New Roman"/>
                          <a:cs typeface="Times New Roman"/>
                        </a:rPr>
                        <a:t>b. During mentoring, my mentee shares his/her thoughts and feelings. </a:t>
                      </a:r>
                      <a:endParaRPr lang="en-US" sz="1200" dirty="0">
                        <a:effectLst/>
                        <a:latin typeface="Calibri"/>
                        <a:ea typeface="Times New Roman"/>
                        <a:cs typeface="Times New Roman"/>
                      </a:endParaRPr>
                    </a:p>
                  </a:txBody>
                  <a:tcPr marL="45882" marR="4588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000000"/>
                          </a:solidFill>
                          <a:effectLst/>
                          <a:latin typeface="Calibri"/>
                        </a:rPr>
                        <a:t>30</a:t>
                      </a:r>
                      <a:endParaRPr lang="en-US" sz="1200" dirty="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4.10</a:t>
                      </a:r>
                      <a:endParaRPr lang="en-US" sz="120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solidFill>
                            <a:srgbClr val="000000"/>
                          </a:solidFill>
                          <a:effectLst/>
                          <a:latin typeface="Calibri"/>
                          <a:cs typeface="Micro Columns Charts 3.0"/>
                        </a:rPr>
                        <a:t>Good</a:t>
                      </a:r>
                      <a:endParaRPr lang="en-US" sz="1200" dirty="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n-US" sz="1200">
                          <a:solidFill>
                            <a:srgbClr val="000000"/>
                          </a:solidFill>
                          <a:effectLst/>
                          <a:latin typeface="Calibri"/>
                        </a:rPr>
                        <a:t>3%</a:t>
                      </a:r>
                      <a:endParaRPr lang="en-US" sz="120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7%</a:t>
                      </a:r>
                      <a:endParaRPr lang="en-US" sz="120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7%</a:t>
                      </a:r>
                      <a:endParaRPr lang="en-US" sz="120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43%</a:t>
                      </a:r>
                      <a:endParaRPr lang="en-US" sz="120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40%</a:t>
                      </a:r>
                      <a:endParaRPr lang="en-US" sz="120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20770">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c. I have been able to help my mentee get the information and resources he/she needs. </a:t>
                      </a:r>
                      <a:endParaRPr lang="en-US" sz="1200">
                        <a:effectLst/>
                        <a:latin typeface="Calibri"/>
                        <a:ea typeface="Times New Roman"/>
                        <a:cs typeface="Times New Roman"/>
                      </a:endParaRPr>
                    </a:p>
                  </a:txBody>
                  <a:tcPr marL="45882" marR="4588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30</a:t>
                      </a:r>
                      <a:endParaRPr lang="en-US" sz="120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000000"/>
                          </a:solidFill>
                          <a:effectLst/>
                          <a:latin typeface="Calibri"/>
                        </a:rPr>
                        <a:t>4.33</a:t>
                      </a:r>
                      <a:endParaRPr lang="en-US" sz="1200" dirty="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solidFill>
                            <a:srgbClr val="000000"/>
                          </a:solidFill>
                          <a:effectLst/>
                          <a:latin typeface="Calibri"/>
                          <a:cs typeface="Micro Columns Charts 3.0"/>
                        </a:rPr>
                        <a:t>Good</a:t>
                      </a:r>
                      <a:endParaRPr lang="en-US" sz="1200" dirty="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n-US" sz="1200">
                          <a:solidFill>
                            <a:srgbClr val="000000"/>
                          </a:solidFill>
                          <a:effectLst/>
                          <a:latin typeface="Calibri"/>
                        </a:rPr>
                        <a:t>0%</a:t>
                      </a:r>
                      <a:endParaRPr lang="en-US" sz="120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0%</a:t>
                      </a:r>
                      <a:endParaRPr lang="en-US" sz="120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10%</a:t>
                      </a:r>
                      <a:endParaRPr lang="en-US" sz="120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47%</a:t>
                      </a:r>
                      <a:endParaRPr lang="en-US" sz="120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43%</a:t>
                      </a:r>
                      <a:endParaRPr lang="en-US" sz="120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20770">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d. The mentoring experience has helped my mentee solve problems. </a:t>
                      </a:r>
                      <a:endParaRPr lang="en-US" sz="1200">
                        <a:effectLst/>
                        <a:latin typeface="Calibri"/>
                        <a:ea typeface="Times New Roman"/>
                        <a:cs typeface="Times New Roman"/>
                      </a:endParaRPr>
                    </a:p>
                  </a:txBody>
                  <a:tcPr marL="45882" marR="4588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30</a:t>
                      </a:r>
                      <a:endParaRPr lang="en-US" sz="120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4.07</a:t>
                      </a:r>
                      <a:endParaRPr lang="en-US" sz="120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solidFill>
                            <a:srgbClr val="000000"/>
                          </a:solidFill>
                          <a:effectLst/>
                          <a:latin typeface="Calibri"/>
                          <a:cs typeface="Micro Columns Charts 3.0"/>
                        </a:rPr>
                        <a:t>Good</a:t>
                      </a:r>
                      <a:endParaRPr lang="en-US" sz="1200" dirty="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n-US" sz="1200" dirty="0">
                          <a:solidFill>
                            <a:srgbClr val="000000"/>
                          </a:solidFill>
                          <a:effectLst/>
                          <a:latin typeface="Calibri"/>
                        </a:rPr>
                        <a:t>0%</a:t>
                      </a:r>
                      <a:endParaRPr lang="en-US" sz="1200" dirty="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000000"/>
                          </a:solidFill>
                          <a:effectLst/>
                          <a:latin typeface="Calibri"/>
                        </a:rPr>
                        <a:t>3%</a:t>
                      </a:r>
                      <a:endParaRPr lang="en-US" sz="1200" dirty="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000000"/>
                          </a:solidFill>
                          <a:effectLst/>
                          <a:latin typeface="Calibri"/>
                        </a:rPr>
                        <a:t>23%</a:t>
                      </a:r>
                      <a:endParaRPr lang="en-US" sz="1200" dirty="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000000"/>
                          </a:solidFill>
                          <a:effectLst/>
                          <a:latin typeface="Calibri"/>
                        </a:rPr>
                        <a:t>37%</a:t>
                      </a:r>
                      <a:endParaRPr lang="en-US" sz="1200" dirty="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000000"/>
                          </a:solidFill>
                          <a:effectLst/>
                          <a:latin typeface="Calibri"/>
                        </a:rPr>
                        <a:t>37%</a:t>
                      </a:r>
                      <a:endParaRPr lang="en-US" sz="1200" dirty="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20770">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e. The mentoring experience has helped my mentee make life decisions. </a:t>
                      </a:r>
                      <a:endParaRPr lang="en-US" sz="1200">
                        <a:effectLst/>
                        <a:latin typeface="Calibri"/>
                        <a:ea typeface="Times New Roman"/>
                        <a:cs typeface="Times New Roman"/>
                      </a:endParaRPr>
                    </a:p>
                  </a:txBody>
                  <a:tcPr marL="45882" marR="4588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30</a:t>
                      </a:r>
                      <a:endParaRPr lang="en-US" sz="120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3.93</a:t>
                      </a:r>
                      <a:endParaRPr lang="en-US" sz="120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solidFill>
                            <a:srgbClr val="000000"/>
                          </a:solidFill>
                          <a:effectLst/>
                          <a:latin typeface="Calibri"/>
                          <a:cs typeface="Micro Columns Charts 3.0"/>
                        </a:rPr>
                        <a:t>Attention</a:t>
                      </a:r>
                      <a:endParaRPr lang="en-US" sz="1200" dirty="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US" sz="1200">
                          <a:solidFill>
                            <a:srgbClr val="000000"/>
                          </a:solidFill>
                          <a:effectLst/>
                          <a:latin typeface="Calibri"/>
                        </a:rPr>
                        <a:t>0%</a:t>
                      </a:r>
                      <a:endParaRPr lang="en-US" sz="120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3%</a:t>
                      </a:r>
                      <a:endParaRPr lang="en-US" sz="120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30%</a:t>
                      </a:r>
                      <a:endParaRPr lang="en-US" sz="120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solidFill>
                            <a:srgbClr val="000000"/>
                          </a:solidFill>
                          <a:effectLst/>
                          <a:latin typeface="Calibri"/>
                        </a:rPr>
                        <a:t>37%</a:t>
                      </a:r>
                      <a:endParaRPr lang="en-US" sz="120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000000"/>
                          </a:solidFill>
                          <a:effectLst/>
                          <a:latin typeface="Calibri"/>
                        </a:rPr>
                        <a:t>30%</a:t>
                      </a:r>
                      <a:endParaRPr lang="en-US" sz="1200" dirty="0">
                        <a:effectLst/>
                        <a:latin typeface="Calibri"/>
                      </a:endParaRPr>
                    </a:p>
                  </a:txBody>
                  <a:tcPr marL="45882" marR="458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 name="Footer Placeholder 3"/>
          <p:cNvSpPr>
            <a:spLocks noGrp="1"/>
          </p:cNvSpPr>
          <p:nvPr>
            <p:ph type="ftr" sz="quarter" idx="12"/>
          </p:nvPr>
        </p:nvSpPr>
        <p:spPr/>
        <p:txBody>
          <a:bodyPr/>
          <a:lstStyle/>
          <a:p>
            <a:pPr>
              <a:defRPr/>
            </a:pPr>
            <a:r>
              <a:rPr lang="en-US" smtClean="0"/>
              <a:t>www.georgiabreakthru.org</a:t>
            </a:r>
            <a:endParaRPr lang="en-US"/>
          </a:p>
        </p:txBody>
      </p:sp>
    </p:spTree>
    <p:extLst>
      <p:ext uri="{BB962C8B-B14F-4D97-AF65-F5344CB8AC3E}">
        <p14:creationId xmlns:p14="http://schemas.microsoft.com/office/powerpoint/2010/main" val="1770239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Goals</a:t>
            </a:r>
            <a:endParaRPr lang="en-US" dirty="0"/>
          </a:p>
        </p:txBody>
      </p:sp>
      <p:sp>
        <p:nvSpPr>
          <p:cNvPr id="3" name="Content Placeholder 2"/>
          <p:cNvSpPr>
            <a:spLocks noGrp="1"/>
          </p:cNvSpPr>
          <p:nvPr>
            <p:ph idx="1"/>
          </p:nvPr>
        </p:nvSpPr>
        <p:spPr/>
        <p:txBody>
          <a:bodyPr/>
          <a:lstStyle/>
          <a:p>
            <a:pPr marL="0" indent="0">
              <a:spcBef>
                <a:spcPts val="0"/>
              </a:spcBef>
              <a:buNone/>
            </a:pPr>
            <a:r>
              <a:rPr lang="en-US" sz="2400" dirty="0" smtClean="0">
                <a:solidFill>
                  <a:schemeClr val="tx1"/>
                </a:solidFill>
              </a:rPr>
              <a:t>The </a:t>
            </a:r>
            <a:r>
              <a:rPr lang="en-US" sz="2400" dirty="0">
                <a:solidFill>
                  <a:schemeClr val="tx1"/>
                </a:solidFill>
              </a:rPr>
              <a:t>project serves as a pipeline between secondary and postsecondary institutions to strengthen students with disabilities’ capacities to access and succeed in STEM programs across critical junctures: </a:t>
            </a:r>
            <a:r>
              <a:rPr lang="en-US" sz="2400" b="1" dirty="0">
                <a:solidFill>
                  <a:schemeClr val="tx1"/>
                </a:solidFill>
              </a:rPr>
              <a:t>high school </a:t>
            </a:r>
            <a:r>
              <a:rPr lang="en-US" sz="2400" b="1" dirty="0">
                <a:solidFill>
                  <a:schemeClr val="tx1"/>
                </a:solidFill>
                <a:sym typeface="WP IconicSymbolsA"/>
              </a:rPr>
              <a:t>&gt;</a:t>
            </a:r>
            <a:r>
              <a:rPr lang="en-US" sz="2400" b="1" dirty="0" smtClean="0">
                <a:solidFill>
                  <a:schemeClr val="tx1"/>
                </a:solidFill>
              </a:rPr>
              <a:t> </a:t>
            </a:r>
            <a:r>
              <a:rPr lang="en-US" sz="2400" b="1" dirty="0">
                <a:solidFill>
                  <a:schemeClr val="tx1"/>
                </a:solidFill>
              </a:rPr>
              <a:t>two-year </a:t>
            </a:r>
            <a:r>
              <a:rPr lang="en-US" sz="2400" b="1" dirty="0" smtClean="0">
                <a:solidFill>
                  <a:schemeClr val="tx1"/>
                </a:solidFill>
              </a:rPr>
              <a:t>college </a:t>
            </a:r>
            <a:r>
              <a:rPr lang="en-US" sz="2400" b="1" dirty="0" smtClean="0">
                <a:solidFill>
                  <a:schemeClr val="tx1"/>
                </a:solidFill>
                <a:sym typeface="WP IconicSymbolsA"/>
              </a:rPr>
              <a:t>&gt;</a:t>
            </a:r>
            <a:r>
              <a:rPr lang="en-US" sz="2400" b="1" dirty="0" smtClean="0">
                <a:solidFill>
                  <a:schemeClr val="tx1"/>
                </a:solidFill>
              </a:rPr>
              <a:t> </a:t>
            </a:r>
            <a:r>
              <a:rPr lang="en-US" sz="2400" b="1" dirty="0">
                <a:solidFill>
                  <a:schemeClr val="tx1"/>
                </a:solidFill>
              </a:rPr>
              <a:t>four-year college </a:t>
            </a:r>
            <a:r>
              <a:rPr lang="en-US" sz="2400" b="1" dirty="0">
                <a:solidFill>
                  <a:schemeClr val="tx1"/>
                </a:solidFill>
                <a:sym typeface="WP IconicSymbolsA"/>
              </a:rPr>
              <a:t>&gt;</a:t>
            </a:r>
            <a:r>
              <a:rPr lang="en-US" sz="2400" b="1" dirty="0" smtClean="0">
                <a:solidFill>
                  <a:schemeClr val="tx1"/>
                </a:solidFill>
              </a:rPr>
              <a:t> </a:t>
            </a:r>
            <a:r>
              <a:rPr lang="en-US" sz="2400" b="1" dirty="0">
                <a:solidFill>
                  <a:schemeClr val="tx1"/>
                </a:solidFill>
              </a:rPr>
              <a:t>graduate school. </a:t>
            </a:r>
            <a:endParaRPr lang="en-US" sz="2400" b="1" dirty="0" smtClean="0">
              <a:solidFill>
                <a:schemeClr val="tx1"/>
              </a:solidFill>
            </a:endParaRPr>
          </a:p>
          <a:p>
            <a:pPr marL="0" indent="0">
              <a:spcBef>
                <a:spcPts val="0"/>
              </a:spcBef>
              <a:buNone/>
            </a:pPr>
            <a:endParaRPr lang="en-US" sz="2400" dirty="0">
              <a:solidFill>
                <a:schemeClr val="tx1"/>
              </a:solidFill>
            </a:endParaRPr>
          </a:p>
          <a:p>
            <a:pPr marL="0" indent="0">
              <a:spcBef>
                <a:spcPts val="0"/>
              </a:spcBef>
              <a:buNone/>
            </a:pPr>
            <a:r>
              <a:rPr lang="en-US" sz="2400" dirty="0" smtClean="0">
                <a:solidFill>
                  <a:schemeClr val="tx1"/>
                </a:solidFill>
              </a:rPr>
              <a:t>The </a:t>
            </a:r>
            <a:r>
              <a:rPr lang="en-US" sz="2400" dirty="0">
                <a:solidFill>
                  <a:schemeClr val="tx1"/>
                </a:solidFill>
              </a:rPr>
              <a:t>overall project goals are to increase the retention of students with disabilities who are enrolled in STEM classes and majors and the number of </a:t>
            </a:r>
            <a:r>
              <a:rPr lang="en-US" sz="2400" dirty="0" smtClean="0">
                <a:solidFill>
                  <a:schemeClr val="tx1"/>
                </a:solidFill>
              </a:rPr>
              <a:t>students participating </a:t>
            </a:r>
            <a:r>
              <a:rPr lang="en-US" sz="2400" dirty="0">
                <a:solidFill>
                  <a:schemeClr val="tx1"/>
                </a:solidFill>
              </a:rPr>
              <a:t>in </a:t>
            </a:r>
            <a:r>
              <a:rPr lang="en-US" sz="2400" dirty="0" err="1" smtClean="0">
                <a:solidFill>
                  <a:schemeClr val="tx1"/>
                </a:solidFill>
              </a:rPr>
              <a:t>BreakThru</a:t>
            </a:r>
            <a:r>
              <a:rPr lang="en-US" sz="2400" dirty="0" smtClean="0">
                <a:solidFill>
                  <a:schemeClr val="tx1"/>
                </a:solidFill>
              </a:rPr>
              <a:t> mentoring activities.</a:t>
            </a:r>
            <a:endParaRPr lang="en-US" dirty="0">
              <a:solidFill>
                <a:schemeClr val="tx1"/>
              </a:solidFill>
            </a:endParaRPr>
          </a:p>
        </p:txBody>
      </p:sp>
      <p:sp>
        <p:nvSpPr>
          <p:cNvPr id="4" name="Footer Placeholder 3"/>
          <p:cNvSpPr>
            <a:spLocks noGrp="1"/>
          </p:cNvSpPr>
          <p:nvPr>
            <p:ph type="ftr" sz="quarter" idx="12"/>
          </p:nvPr>
        </p:nvSpPr>
        <p:spPr/>
        <p:txBody>
          <a:bodyPr/>
          <a:lstStyle/>
          <a:p>
            <a:pPr>
              <a:defRPr/>
            </a:pPr>
            <a:r>
              <a:rPr lang="en-US" smtClean="0"/>
              <a:t>www.georgiabreakthru.org</a:t>
            </a:r>
            <a:endParaRPr lang="en-US"/>
          </a:p>
        </p:txBody>
      </p:sp>
    </p:spTree>
    <p:extLst>
      <p:ext uri="{BB962C8B-B14F-4D97-AF65-F5344CB8AC3E}">
        <p14:creationId xmlns:p14="http://schemas.microsoft.com/office/powerpoint/2010/main" val="1049799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NSF Project Goals</a:t>
            </a:r>
            <a:endParaRPr lang="en-US" dirty="0"/>
          </a:p>
        </p:txBody>
      </p:sp>
      <p:sp>
        <p:nvSpPr>
          <p:cNvPr id="3" name="Content Placeholder 2"/>
          <p:cNvSpPr>
            <a:spLocks noGrp="1"/>
          </p:cNvSpPr>
          <p:nvPr>
            <p:ph idx="1"/>
          </p:nvPr>
        </p:nvSpPr>
        <p:spPr/>
        <p:txBody>
          <a:bodyPr/>
          <a:lstStyle/>
          <a:p>
            <a:pPr marL="457200" lvl="0" indent="-457200">
              <a:buFont typeface="+mj-lt"/>
              <a:buAutoNum type="arabicPeriod"/>
            </a:pPr>
            <a:r>
              <a:rPr lang="en-US" sz="2400" b="1" dirty="0">
                <a:solidFill>
                  <a:srgbClr val="000000"/>
                </a:solidFill>
              </a:rPr>
              <a:t>Retain Students in Virtual Mentoring and STEM </a:t>
            </a:r>
            <a:r>
              <a:rPr lang="en-US" sz="2400" b="1" dirty="0" smtClean="0">
                <a:solidFill>
                  <a:srgbClr val="000000"/>
                </a:solidFill>
              </a:rPr>
              <a:t>Majors</a:t>
            </a:r>
            <a:r>
              <a:rPr lang="en-US" sz="2400" dirty="0" smtClean="0">
                <a:solidFill>
                  <a:srgbClr val="000000"/>
                </a:solidFill>
              </a:rPr>
              <a:t>:</a:t>
            </a:r>
          </a:p>
          <a:p>
            <a:pPr lvl="1" indent="-342900"/>
            <a:r>
              <a:rPr lang="en-US" sz="2400" dirty="0" smtClean="0">
                <a:solidFill>
                  <a:srgbClr val="000000"/>
                </a:solidFill>
              </a:rPr>
              <a:t>Year-to-year </a:t>
            </a:r>
            <a:r>
              <a:rPr lang="en-US" sz="2400" dirty="0">
                <a:solidFill>
                  <a:srgbClr val="000000"/>
                </a:solidFill>
              </a:rPr>
              <a:t>persistence rate of at least 50</a:t>
            </a:r>
            <a:r>
              <a:rPr lang="en-US" sz="2400" dirty="0" smtClean="0">
                <a:solidFill>
                  <a:srgbClr val="000000"/>
                </a:solidFill>
              </a:rPr>
              <a:t>%.</a:t>
            </a:r>
          </a:p>
          <a:p>
            <a:pPr marL="457200" lvl="0" indent="-457200">
              <a:buFont typeface="+mj-lt"/>
              <a:buAutoNum type="arabicPeriod"/>
            </a:pPr>
            <a:endParaRPr lang="en-US" sz="2400" dirty="0">
              <a:solidFill>
                <a:srgbClr val="000000"/>
              </a:solidFill>
            </a:endParaRPr>
          </a:p>
          <a:p>
            <a:pPr marL="457200" lvl="0" indent="-457200">
              <a:buFont typeface="+mj-lt"/>
              <a:buAutoNum type="arabicPeriod" startAt="2"/>
            </a:pPr>
            <a:r>
              <a:rPr lang="en-US" sz="2400" b="1" dirty="0">
                <a:solidFill>
                  <a:srgbClr val="000000"/>
                </a:solidFill>
              </a:rPr>
              <a:t>Enroll to Virtual Mentoring:</a:t>
            </a:r>
          </a:p>
          <a:p>
            <a:pPr lvl="1" algn="just"/>
            <a:r>
              <a:rPr lang="en-US" sz="2400" dirty="0" smtClean="0">
                <a:solidFill>
                  <a:prstClr val="black"/>
                </a:solidFill>
              </a:rPr>
              <a:t>105 </a:t>
            </a:r>
            <a:r>
              <a:rPr lang="en-US" sz="2400" dirty="0">
                <a:solidFill>
                  <a:prstClr val="black"/>
                </a:solidFill>
              </a:rPr>
              <a:t>unduplicated high school students with disabilities </a:t>
            </a:r>
            <a:r>
              <a:rPr lang="en-US" sz="2400" dirty="0" smtClean="0">
                <a:solidFill>
                  <a:prstClr val="black"/>
                </a:solidFill>
              </a:rPr>
              <a:t>by end of project period</a:t>
            </a:r>
            <a:r>
              <a:rPr lang="en-US" sz="2400" dirty="0">
                <a:solidFill>
                  <a:prstClr val="black"/>
                </a:solidFill>
              </a:rPr>
              <a:t>. </a:t>
            </a:r>
          </a:p>
          <a:p>
            <a:pPr lvl="1" algn="just"/>
            <a:r>
              <a:rPr lang="en-US" sz="2400" dirty="0" smtClean="0">
                <a:solidFill>
                  <a:prstClr val="black"/>
                </a:solidFill>
              </a:rPr>
              <a:t>65 </a:t>
            </a:r>
            <a:r>
              <a:rPr lang="en-US" sz="2400" dirty="0">
                <a:solidFill>
                  <a:prstClr val="black"/>
                </a:solidFill>
              </a:rPr>
              <a:t>unduplicated two-year students with disabilities </a:t>
            </a:r>
            <a:r>
              <a:rPr lang="en-US" sz="2400" dirty="0" smtClean="0">
                <a:solidFill>
                  <a:prstClr val="black"/>
                </a:solidFill>
              </a:rPr>
              <a:t>by </a:t>
            </a:r>
            <a:r>
              <a:rPr lang="en-US" sz="2400" dirty="0">
                <a:solidFill>
                  <a:prstClr val="black"/>
                </a:solidFill>
              </a:rPr>
              <a:t>end </a:t>
            </a:r>
            <a:r>
              <a:rPr lang="en-US" sz="2400" dirty="0" smtClean="0">
                <a:solidFill>
                  <a:prstClr val="black"/>
                </a:solidFill>
              </a:rPr>
              <a:t>of </a:t>
            </a:r>
            <a:r>
              <a:rPr lang="en-US" sz="2400" dirty="0">
                <a:solidFill>
                  <a:prstClr val="black"/>
                </a:solidFill>
              </a:rPr>
              <a:t>project </a:t>
            </a:r>
            <a:r>
              <a:rPr lang="en-US" sz="2400" dirty="0" smtClean="0">
                <a:solidFill>
                  <a:prstClr val="black"/>
                </a:solidFill>
              </a:rPr>
              <a:t>period</a:t>
            </a:r>
            <a:r>
              <a:rPr lang="en-US" sz="2400" dirty="0">
                <a:solidFill>
                  <a:prstClr val="black"/>
                </a:solidFill>
              </a:rPr>
              <a:t>. 	</a:t>
            </a:r>
          </a:p>
          <a:p>
            <a:pPr lvl="1" algn="just"/>
            <a:r>
              <a:rPr lang="en-US" sz="2400" dirty="0" smtClean="0">
                <a:solidFill>
                  <a:prstClr val="black"/>
                </a:solidFill>
              </a:rPr>
              <a:t>55 </a:t>
            </a:r>
            <a:r>
              <a:rPr lang="en-US" sz="2400" dirty="0">
                <a:solidFill>
                  <a:prstClr val="black"/>
                </a:solidFill>
              </a:rPr>
              <a:t>unduplicated four-year students with </a:t>
            </a:r>
            <a:r>
              <a:rPr lang="en-US" sz="2400" dirty="0" smtClean="0">
                <a:solidFill>
                  <a:prstClr val="black"/>
                </a:solidFill>
              </a:rPr>
              <a:t>disabilities by end </a:t>
            </a:r>
            <a:r>
              <a:rPr lang="en-US" sz="2400" dirty="0">
                <a:solidFill>
                  <a:prstClr val="black"/>
                </a:solidFill>
              </a:rPr>
              <a:t>of the </a:t>
            </a:r>
            <a:r>
              <a:rPr lang="en-US" sz="2400" dirty="0" smtClean="0">
                <a:solidFill>
                  <a:prstClr val="black"/>
                </a:solidFill>
              </a:rPr>
              <a:t>project period</a:t>
            </a:r>
            <a:r>
              <a:rPr lang="en-US" sz="2400" dirty="0">
                <a:solidFill>
                  <a:prstClr val="black"/>
                </a:solidFill>
              </a:rPr>
              <a:t>. </a:t>
            </a:r>
          </a:p>
          <a:p>
            <a:endParaRPr lang="en-US" dirty="0"/>
          </a:p>
        </p:txBody>
      </p:sp>
      <p:sp>
        <p:nvSpPr>
          <p:cNvPr id="4" name="Footer Placeholder 3"/>
          <p:cNvSpPr>
            <a:spLocks noGrp="1"/>
          </p:cNvSpPr>
          <p:nvPr>
            <p:ph type="ftr" sz="quarter" idx="12"/>
          </p:nvPr>
        </p:nvSpPr>
        <p:spPr/>
        <p:txBody>
          <a:bodyPr/>
          <a:lstStyle/>
          <a:p>
            <a:pPr>
              <a:defRPr/>
            </a:pPr>
            <a:r>
              <a:rPr lang="en-US" smtClean="0"/>
              <a:t>www.georgiabreakthru.org</a:t>
            </a:r>
            <a:endParaRPr lang="en-US"/>
          </a:p>
        </p:txBody>
      </p:sp>
    </p:spTree>
    <p:extLst>
      <p:ext uri="{BB962C8B-B14F-4D97-AF65-F5344CB8AC3E}">
        <p14:creationId xmlns:p14="http://schemas.microsoft.com/office/powerpoint/2010/main" val="3873922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Continuing vs. New Students</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Footer Placeholder 3"/>
          <p:cNvSpPr>
            <a:spLocks noGrp="1"/>
          </p:cNvSpPr>
          <p:nvPr>
            <p:ph type="ftr" sz="quarter" idx="12"/>
          </p:nvPr>
        </p:nvSpPr>
        <p:spPr/>
        <p:txBody>
          <a:bodyPr/>
          <a:lstStyle/>
          <a:p>
            <a:pPr>
              <a:defRPr/>
            </a:pPr>
            <a:r>
              <a:rPr lang="en-US" smtClean="0"/>
              <a:t>www.georgiabreakthru.org</a:t>
            </a:r>
            <a:endParaRPr lang="en-US"/>
          </a:p>
        </p:txBody>
      </p:sp>
      <p:graphicFrame>
        <p:nvGraphicFramePr>
          <p:cNvPr id="5" name="Chart 4"/>
          <p:cNvGraphicFramePr/>
          <p:nvPr>
            <p:extLst>
              <p:ext uri="{D42A27DB-BD31-4B8C-83A1-F6EECF244321}">
                <p14:modId xmlns:p14="http://schemas.microsoft.com/office/powerpoint/2010/main" val="1031935059"/>
              </p:ext>
            </p:extLst>
          </p:nvPr>
        </p:nvGraphicFramePr>
        <p:xfrm>
          <a:off x="696906" y="1524000"/>
          <a:ext cx="7821214" cy="4191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75116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of Change – In Brief</a:t>
            </a:r>
            <a:endParaRPr lang="en-US" dirty="0"/>
          </a:p>
        </p:txBody>
      </p:sp>
      <p:sp>
        <p:nvSpPr>
          <p:cNvPr id="4" name="Footer Placeholder 3"/>
          <p:cNvSpPr>
            <a:spLocks noGrp="1"/>
          </p:cNvSpPr>
          <p:nvPr>
            <p:ph type="ftr" sz="quarter" idx="12"/>
          </p:nvPr>
        </p:nvSpPr>
        <p:spPr/>
        <p:txBody>
          <a:bodyPr/>
          <a:lstStyle/>
          <a:p>
            <a:pPr>
              <a:defRPr/>
            </a:pPr>
            <a:r>
              <a:rPr lang="en-US" smtClean="0">
                <a:solidFill>
                  <a:srgbClr val="F8F8F8">
                    <a:lumMod val="25000"/>
                  </a:srgbClr>
                </a:solidFill>
              </a:rPr>
              <a:t>www.georgiabreakthru.org</a:t>
            </a:r>
            <a:endParaRPr lang="en-US">
              <a:solidFill>
                <a:srgbClr val="F8F8F8">
                  <a:lumMod val="25000"/>
                </a:srgbClr>
              </a:solidFill>
            </a:endParaRPr>
          </a:p>
        </p:txBody>
      </p:sp>
      <p:pic>
        <p:nvPicPr>
          <p:cNvPr id="5" name="Content Placeholder 4" descr="TOC_2no_title.jpg"/>
          <p:cNvPicPr>
            <a:picLocks noGrp="1"/>
          </p:cNvPicPr>
          <p:nvPr>
            <p:ph idx="1"/>
          </p:nvPr>
        </p:nvPicPr>
        <p:blipFill>
          <a:blip r:embed="rId2"/>
          <a:stretch>
            <a:fillRect/>
          </a:stretch>
        </p:blipFill>
        <p:spPr>
          <a:xfrm>
            <a:off x="1143000" y="1219200"/>
            <a:ext cx="6754078" cy="4525963"/>
          </a:xfrm>
          <a:prstGeom prst="rect">
            <a:avLst/>
          </a:prstGeom>
        </p:spPr>
      </p:pic>
    </p:spTree>
    <p:extLst>
      <p:ext uri="{BB962C8B-B14F-4D97-AF65-F5344CB8AC3E}">
        <p14:creationId xmlns:p14="http://schemas.microsoft.com/office/powerpoint/2010/main" val="24522028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E-Mentoring Constructs -Spring 2015</a:t>
            </a:r>
            <a:endParaRPr lang="en-US" dirty="0"/>
          </a:p>
        </p:txBody>
      </p:sp>
      <p:graphicFrame>
        <p:nvGraphicFramePr>
          <p:cNvPr id="5" name="Content Placeholder 4"/>
          <p:cNvGraphicFramePr>
            <a:graphicFrameLocks noGrp="1"/>
          </p:cNvGraphicFramePr>
          <p:nvPr>
            <p:ph idx="1"/>
            <p:extLst/>
          </p:nvPr>
        </p:nvGraphicFramePr>
        <p:xfrm>
          <a:off x="1219200" y="1828800"/>
          <a:ext cx="6544543" cy="3897470"/>
        </p:xfrm>
        <a:graphic>
          <a:graphicData uri="http://schemas.openxmlformats.org/drawingml/2006/table">
            <a:tbl>
              <a:tblPr firstRow="1" firstCol="1" bandRow="1"/>
              <a:tblGrid>
                <a:gridCol w="2698739">
                  <a:extLst>
                    <a:ext uri="{9D8B030D-6E8A-4147-A177-3AD203B41FA5}">
                      <a16:colId xmlns:a16="http://schemas.microsoft.com/office/drawing/2014/main" val="20000"/>
                    </a:ext>
                  </a:extLst>
                </a:gridCol>
                <a:gridCol w="2160747">
                  <a:extLst>
                    <a:ext uri="{9D8B030D-6E8A-4147-A177-3AD203B41FA5}">
                      <a16:colId xmlns:a16="http://schemas.microsoft.com/office/drawing/2014/main" val="20001"/>
                    </a:ext>
                  </a:extLst>
                </a:gridCol>
                <a:gridCol w="1685057">
                  <a:extLst>
                    <a:ext uri="{9D8B030D-6E8A-4147-A177-3AD203B41FA5}">
                      <a16:colId xmlns:a16="http://schemas.microsoft.com/office/drawing/2014/main" val="20002"/>
                    </a:ext>
                  </a:extLst>
                </a:gridCol>
              </a:tblGrid>
              <a:tr h="437354">
                <a:tc>
                  <a:txBody>
                    <a:bodyPr/>
                    <a:lstStyle/>
                    <a:p>
                      <a:pPr algn="ctr">
                        <a:lnSpc>
                          <a:spcPct val="115000"/>
                        </a:lnSpc>
                        <a:spcAft>
                          <a:spcPts val="0"/>
                        </a:spcAft>
                      </a:pPr>
                      <a:r>
                        <a:rPr lang="en-US" sz="1100" b="1" dirty="0">
                          <a:solidFill>
                            <a:srgbClr val="000000"/>
                          </a:solidFill>
                          <a:effectLst/>
                          <a:latin typeface="Calibri"/>
                          <a:ea typeface="Times New Roman"/>
                          <a:cs typeface="Calibri"/>
                        </a:rPr>
                        <a:t>Constructs</a:t>
                      </a:r>
                      <a:endParaRPr lang="en-US" sz="1100" dirty="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smtClean="0">
                          <a:solidFill>
                            <a:srgbClr val="000000"/>
                          </a:solidFill>
                          <a:effectLst/>
                          <a:latin typeface="Calibri"/>
                          <a:ea typeface="Times New Roman"/>
                          <a:cs typeface="Calibri"/>
                        </a:rPr>
                        <a:t>Mean</a:t>
                      </a:r>
                      <a:endParaRPr lang="en-US" sz="1100" dirty="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100" b="1" dirty="0">
                          <a:solidFill>
                            <a:srgbClr val="000000"/>
                          </a:solidFill>
                          <a:effectLst/>
                          <a:latin typeface="Calibri"/>
                          <a:ea typeface="Times New Roman"/>
                          <a:cs typeface="Calibri"/>
                        </a:rPr>
                        <a:t>Rank</a:t>
                      </a:r>
                      <a:endParaRPr lang="en-US" sz="1100" dirty="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689769">
                <a:tc>
                  <a:txBody>
                    <a:bodyPr/>
                    <a:lstStyle/>
                    <a:p>
                      <a:pPr algn="ctr">
                        <a:lnSpc>
                          <a:spcPct val="115000"/>
                        </a:lnSpc>
                        <a:spcAft>
                          <a:spcPts val="0"/>
                        </a:spcAft>
                      </a:pPr>
                      <a:r>
                        <a:rPr lang="en-US" sz="2000" dirty="0" smtClean="0">
                          <a:solidFill>
                            <a:srgbClr val="000000"/>
                          </a:solidFill>
                          <a:effectLst/>
                          <a:latin typeface="Calibri"/>
                          <a:ea typeface="Times New Roman"/>
                          <a:cs typeface="Calibri"/>
                        </a:rPr>
                        <a:t>Communication-</a:t>
                      </a:r>
                      <a:r>
                        <a:rPr lang="en-US" sz="2000" i="1" dirty="0" smtClean="0">
                          <a:solidFill>
                            <a:srgbClr val="000000"/>
                          </a:solidFill>
                          <a:effectLst/>
                          <a:latin typeface="Calibri"/>
                          <a:ea typeface="Times New Roman"/>
                          <a:cs typeface="Calibri"/>
                        </a:rPr>
                        <a:t>quality</a:t>
                      </a:r>
                      <a:endParaRPr lang="en-US" sz="2000" dirty="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smtClean="0">
                          <a:solidFill>
                            <a:srgbClr val="000000"/>
                          </a:solidFill>
                          <a:effectLst/>
                          <a:latin typeface="Calibri"/>
                        </a:rPr>
                        <a:t>4.24</a:t>
                      </a:r>
                      <a:endParaRPr lang="en-US" sz="2000" dirty="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smtClean="0">
                          <a:solidFill>
                            <a:srgbClr val="000000"/>
                          </a:solidFill>
                          <a:effectLst/>
                          <a:latin typeface="Calibri"/>
                          <a:cs typeface="Micro Columns Charts 3.0"/>
                        </a:rPr>
                        <a:t>1</a:t>
                      </a:r>
                      <a:endParaRPr lang="en-US" sz="2000" dirty="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89769">
                <a:tc>
                  <a:txBody>
                    <a:bodyPr/>
                    <a:lstStyle/>
                    <a:p>
                      <a:pPr algn="ctr">
                        <a:lnSpc>
                          <a:spcPct val="115000"/>
                        </a:lnSpc>
                        <a:spcAft>
                          <a:spcPts val="0"/>
                        </a:spcAft>
                      </a:pPr>
                      <a:r>
                        <a:rPr lang="en-US" sz="2000" dirty="0" smtClean="0">
                          <a:solidFill>
                            <a:srgbClr val="000000"/>
                          </a:solidFill>
                          <a:effectLst/>
                          <a:latin typeface="Calibri"/>
                          <a:ea typeface="Times New Roman"/>
                          <a:cs typeface="Calibri"/>
                        </a:rPr>
                        <a:t>Personal Responsibility</a:t>
                      </a:r>
                      <a:endParaRPr lang="en-US" sz="2000" dirty="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smtClean="0">
                          <a:solidFill>
                            <a:srgbClr val="000000"/>
                          </a:solidFill>
                          <a:effectLst/>
                          <a:latin typeface="Calibri"/>
                        </a:rPr>
                        <a:t>4.10</a:t>
                      </a:r>
                      <a:endParaRPr lang="en-US" sz="2000" dirty="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smtClean="0">
                          <a:solidFill>
                            <a:srgbClr val="000000"/>
                          </a:solidFill>
                          <a:effectLst/>
                          <a:latin typeface="Calibri"/>
                          <a:cs typeface="Micro Columns Charts 3.0"/>
                        </a:rPr>
                        <a:t>2</a:t>
                      </a:r>
                      <a:endParaRPr lang="en-US" sz="2000" dirty="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89769">
                <a:tc>
                  <a:txBody>
                    <a:bodyPr/>
                    <a:lstStyle/>
                    <a:p>
                      <a:pPr algn="ctr">
                        <a:lnSpc>
                          <a:spcPct val="115000"/>
                        </a:lnSpc>
                        <a:spcAft>
                          <a:spcPts val="0"/>
                        </a:spcAft>
                      </a:pPr>
                      <a:r>
                        <a:rPr lang="en-US" sz="2000" dirty="0" smtClean="0">
                          <a:solidFill>
                            <a:srgbClr val="000000"/>
                          </a:solidFill>
                          <a:effectLst/>
                          <a:latin typeface="Calibri"/>
                          <a:ea typeface="Times New Roman"/>
                          <a:cs typeface="Calibri"/>
                        </a:rPr>
                        <a:t>Satisfaction</a:t>
                      </a:r>
                      <a:endParaRPr lang="en-US" sz="2000" dirty="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smtClean="0">
                          <a:solidFill>
                            <a:srgbClr val="000000"/>
                          </a:solidFill>
                          <a:effectLst/>
                          <a:latin typeface="Calibri"/>
                        </a:rPr>
                        <a:t>4.09</a:t>
                      </a:r>
                      <a:endParaRPr lang="en-US" sz="2000" dirty="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smtClean="0">
                          <a:solidFill>
                            <a:srgbClr val="000000"/>
                          </a:solidFill>
                          <a:effectLst/>
                          <a:latin typeface="Calibri"/>
                          <a:cs typeface="Micro Columns Charts 3.0"/>
                        </a:rPr>
                        <a:t>3</a:t>
                      </a:r>
                      <a:endParaRPr lang="en-US" sz="2000" dirty="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89769">
                <a:tc>
                  <a:txBody>
                    <a:bodyPr/>
                    <a:lstStyle/>
                    <a:p>
                      <a:pPr marL="0" algn="ctr">
                        <a:lnSpc>
                          <a:spcPct val="115000"/>
                        </a:lnSpc>
                        <a:spcBef>
                          <a:spcPts val="0"/>
                        </a:spcBef>
                        <a:spcAft>
                          <a:spcPts val="0"/>
                        </a:spcAft>
                      </a:pPr>
                      <a:r>
                        <a:rPr lang="en-US" sz="2000" dirty="0" smtClean="0">
                          <a:solidFill>
                            <a:srgbClr val="000000"/>
                          </a:solidFill>
                          <a:effectLst/>
                          <a:latin typeface="Calibri"/>
                        </a:rPr>
                        <a:t>Support-seeking</a:t>
                      </a:r>
                      <a:endParaRPr lang="en-US" sz="2000" dirty="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smtClean="0">
                          <a:solidFill>
                            <a:srgbClr val="000000"/>
                          </a:solidFill>
                          <a:effectLst/>
                          <a:latin typeface="Calibri"/>
                        </a:rPr>
                        <a:t>4.07</a:t>
                      </a:r>
                      <a:endParaRPr lang="en-US" sz="2000" dirty="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smtClean="0">
                          <a:solidFill>
                            <a:srgbClr val="000000"/>
                          </a:solidFill>
                          <a:effectLst/>
                          <a:latin typeface="Calibri"/>
                          <a:cs typeface="Micro Columns Charts 3.0"/>
                        </a:rPr>
                        <a:t>4</a:t>
                      </a:r>
                      <a:endParaRPr lang="en-US" sz="2000" dirty="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89769">
                <a:tc>
                  <a:txBody>
                    <a:bodyPr/>
                    <a:lstStyle/>
                    <a:p>
                      <a:pPr marL="0" algn="ctr">
                        <a:lnSpc>
                          <a:spcPct val="115000"/>
                        </a:lnSpc>
                        <a:spcBef>
                          <a:spcPts val="0"/>
                        </a:spcBef>
                        <a:spcAft>
                          <a:spcPts val="0"/>
                        </a:spcAft>
                      </a:pPr>
                      <a:r>
                        <a:rPr lang="en-US" sz="2000" dirty="0" smtClean="0">
                          <a:solidFill>
                            <a:srgbClr val="000000"/>
                          </a:solidFill>
                          <a:effectLst/>
                          <a:latin typeface="Calibri"/>
                        </a:rPr>
                        <a:t>Communication-</a:t>
                      </a:r>
                      <a:r>
                        <a:rPr lang="en-US" sz="2000" i="1" dirty="0" smtClean="0">
                          <a:solidFill>
                            <a:srgbClr val="000000"/>
                          </a:solidFill>
                          <a:effectLst/>
                          <a:latin typeface="Calibri"/>
                        </a:rPr>
                        <a:t>quantity</a:t>
                      </a:r>
                      <a:endParaRPr lang="en-US" sz="2000" dirty="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smtClean="0">
                          <a:solidFill>
                            <a:srgbClr val="000000"/>
                          </a:solidFill>
                          <a:effectLst/>
                          <a:latin typeface="Calibri"/>
                        </a:rPr>
                        <a:t>3.85</a:t>
                      </a:r>
                      <a:endParaRPr lang="en-US" sz="2000" dirty="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smtClean="0">
                          <a:solidFill>
                            <a:schemeClr val="tx1"/>
                          </a:solidFill>
                          <a:effectLst/>
                          <a:latin typeface="Calibri"/>
                          <a:cs typeface="+mn-cs"/>
                        </a:rPr>
                        <a:t>5</a:t>
                      </a:r>
                      <a:endParaRPr lang="en-US" sz="2000" dirty="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 name="Footer Placeholder 3"/>
          <p:cNvSpPr>
            <a:spLocks noGrp="1"/>
          </p:cNvSpPr>
          <p:nvPr>
            <p:ph type="ftr" sz="quarter" idx="12"/>
          </p:nvPr>
        </p:nvSpPr>
        <p:spPr/>
        <p:txBody>
          <a:bodyPr/>
          <a:lstStyle/>
          <a:p>
            <a:pPr>
              <a:defRPr/>
            </a:pPr>
            <a:r>
              <a:rPr lang="en-US" smtClean="0">
                <a:solidFill>
                  <a:srgbClr val="F8F8F8">
                    <a:lumMod val="25000"/>
                  </a:srgbClr>
                </a:solidFill>
              </a:rPr>
              <a:t>www.georgiabreakthru.org</a:t>
            </a:r>
            <a:endParaRPr lang="en-US">
              <a:solidFill>
                <a:srgbClr val="F8F8F8">
                  <a:lumMod val="25000"/>
                </a:srgbClr>
              </a:solidFill>
            </a:endParaRPr>
          </a:p>
        </p:txBody>
      </p:sp>
    </p:spTree>
    <p:extLst>
      <p:ext uri="{BB962C8B-B14F-4D97-AF65-F5344CB8AC3E}">
        <p14:creationId xmlns:p14="http://schemas.microsoft.com/office/powerpoint/2010/main" val="2521918176"/>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2963</TotalTime>
  <Words>2426</Words>
  <Application>Microsoft Office PowerPoint</Application>
  <PresentationFormat>On-screen Show (4:3)</PresentationFormat>
  <Paragraphs>548</Paragraphs>
  <Slides>41</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ＭＳ Ｐゴシック</vt:lpstr>
      <vt:lpstr>ＭＳ Ｐゴシック</vt:lpstr>
      <vt:lpstr>Arial</vt:lpstr>
      <vt:lpstr>Calibri</vt:lpstr>
      <vt:lpstr>Century Gothic</vt:lpstr>
      <vt:lpstr>Micro Columns Charts 3.0</vt:lpstr>
      <vt:lpstr>Times New Roman</vt:lpstr>
      <vt:lpstr>WP IconicSymbolsA</vt:lpstr>
      <vt:lpstr>Office Theme</vt:lpstr>
      <vt:lpstr>PowerPoint Presentation</vt:lpstr>
      <vt:lpstr>Georgia STEM Accessibility Alliance (GSAA)</vt:lpstr>
      <vt:lpstr>GSAA Collaborative Leaders</vt:lpstr>
      <vt:lpstr>What is BreakThru?</vt:lpstr>
      <vt:lpstr>Project Goals</vt:lpstr>
      <vt:lpstr>NSF Project Goals</vt:lpstr>
      <vt:lpstr>Continuing vs. New Students</vt:lpstr>
      <vt:lpstr>Theory of Change – In Brief</vt:lpstr>
      <vt:lpstr>E-Mentoring Constructs -Spring 2015</vt:lpstr>
      <vt:lpstr>Changes in Internal Characteristics Postsecondary - Overall</vt:lpstr>
      <vt:lpstr>Changes in Internal Characteristics Secondary – Overall</vt:lpstr>
      <vt:lpstr>In Brief: Benefits of Virtual Worlds</vt:lpstr>
      <vt:lpstr>The Good, the Bad – the Avatars</vt:lpstr>
      <vt:lpstr>The Good, the Bad – the Avatars</vt:lpstr>
      <vt:lpstr>Effectiveness of Virtual Worlds and Communications Platforms</vt:lpstr>
      <vt:lpstr>Communication Methods</vt:lpstr>
      <vt:lpstr>Total VLR Users Per Month</vt:lpstr>
      <vt:lpstr>Peak Concurrency</vt:lpstr>
      <vt:lpstr>Gamification</vt:lpstr>
      <vt:lpstr>2013 Badge Interactions</vt:lpstr>
      <vt:lpstr>Total Logins 2012 - 2014</vt:lpstr>
      <vt:lpstr>Second Life Study</vt:lpstr>
      <vt:lpstr>Decision Tree for Protocols</vt:lpstr>
      <vt:lpstr>Second Life Training: Key Findings</vt:lpstr>
      <vt:lpstr>SL + Participants: Key Findings</vt:lpstr>
      <vt:lpstr>SL- Participants: Key Findings</vt:lpstr>
      <vt:lpstr>SL+/- Participants: Key Findings</vt:lpstr>
      <vt:lpstr>SL-/- Participants: Key Findings</vt:lpstr>
      <vt:lpstr>Overarching Lessons</vt:lpstr>
      <vt:lpstr>Technology Considerations</vt:lpstr>
      <vt:lpstr>Mentoring Conclusions</vt:lpstr>
      <vt:lpstr>Mentoring Conclusions</vt:lpstr>
      <vt:lpstr>Final Thoughts</vt:lpstr>
      <vt:lpstr>Questions?</vt:lpstr>
      <vt:lpstr>BreakThru Contacts</vt:lpstr>
      <vt:lpstr>Students by Disability Type</vt:lpstr>
      <vt:lpstr>Personal Responsibility </vt:lpstr>
      <vt:lpstr>Satisfaction</vt:lpstr>
      <vt:lpstr>Communication - Quantity</vt:lpstr>
      <vt:lpstr>Communication - Quality</vt:lpstr>
      <vt:lpstr>Support Seeking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coaadmin</dc:creator>
  <cp:lastModifiedBy>Nathan Moon</cp:lastModifiedBy>
  <cp:revision>178</cp:revision>
  <dcterms:created xsi:type="dcterms:W3CDTF">2011-12-02T19:30:23Z</dcterms:created>
  <dcterms:modified xsi:type="dcterms:W3CDTF">2017-02-13T18:42:03Z</dcterms:modified>
</cp:coreProperties>
</file>