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0" r:id="rId3"/>
    <p:sldId id="313" r:id="rId4"/>
    <p:sldId id="302" r:id="rId5"/>
    <p:sldId id="304" r:id="rId6"/>
    <p:sldId id="305" r:id="rId7"/>
    <p:sldId id="306" r:id="rId8"/>
    <p:sldId id="282" r:id="rId9"/>
    <p:sldId id="308" r:id="rId10"/>
    <p:sldId id="317" r:id="rId11"/>
    <p:sldId id="318" r:id="rId12"/>
    <p:sldId id="320" r:id="rId13"/>
    <p:sldId id="319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14" r:id="rId24"/>
    <p:sldId id="315" r:id="rId25"/>
    <p:sldId id="307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94"/>
    <a:srgbClr val="B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660" y="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3EC7962C-CD0F-4719-83C2-CF4321605B54}" type="datetimeFigureOut">
              <a:rPr lang="en-US"/>
              <a:pPr>
                <a:defRPr/>
              </a:pPr>
              <a:t>5/13/2014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A1B0E5B1-0974-41E1-B1A9-B36647135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369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437ADB4-5592-4394-A8A3-D2F61DC34C63}" type="datetimeFigureOut">
              <a:rPr lang="en-US"/>
              <a:pPr>
                <a:defRPr/>
              </a:pPr>
              <a:t>5/13/2014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FF80D4B3-3C11-40B7-92C6-CB104202F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505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547F966E-CA2B-44E8-B70B-5E617431AC78}" type="datetime1">
              <a:rPr lang="en-US"/>
              <a:pPr>
                <a:defRPr/>
              </a:pPr>
              <a:t>5/13/2014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D0DAF6-876A-4645-A7A0-E7867A72C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61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C4065C2C-C36B-4177-B67E-6D5BB61E1FBB}" type="datetime1">
              <a:rPr lang="en-US"/>
              <a:pPr>
                <a:defRPr/>
              </a:pPr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B53EAB-1A30-43AF-AF35-6CB151315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32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E3291A42-BD94-499B-8264-96F685C918EA}" type="datetime1">
              <a:rPr lang="en-US"/>
              <a:pPr>
                <a:defRPr/>
              </a:pPr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C4AC2F-FC34-4FD7-A514-791B98013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42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176FD77B-548D-4E60-B375-B1BD0F627503}" type="datetime1">
              <a:rPr lang="en-US"/>
              <a:pPr>
                <a:defRPr/>
              </a:pPr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5759F6-7D2F-4159-9993-7A7596B7D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66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D881D51D-B700-4963-8AE7-F2205C8CBD05}" type="datetime1">
              <a:rPr lang="en-US"/>
              <a:pPr>
                <a:defRPr/>
              </a:pPr>
              <a:t>5/13/2014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4F8F6B-1A06-4421-B59A-D11D8A7BA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3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4FF3FC3F-D1FD-4A1F-AE21-E0E761873614}" type="datetime1">
              <a:rPr lang="en-US"/>
              <a:pPr>
                <a:defRPr/>
              </a:pPr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493984-4295-4EC1-96AD-CC29CD244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3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70F036F0-AAE1-4E14-9EE8-36D625ADA0A5}" type="datetime1">
              <a:rPr lang="en-US"/>
              <a:pPr>
                <a:defRPr/>
              </a:pPr>
              <a:t>5/13/2014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D26459-FC05-44D3-9E44-0EF8850EA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37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355E32AE-AC10-41F1-AC1B-9EF65579A133}" type="datetime1">
              <a:rPr lang="en-US"/>
              <a:pPr>
                <a:defRPr/>
              </a:pPr>
              <a:t>5/13/2014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1CBA4A-C33F-4911-855C-434499A16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4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D87D6D3C-08A4-414A-AA1E-2FAB2C5C710C}" type="datetime1">
              <a:rPr lang="en-US"/>
              <a:pPr>
                <a:defRPr/>
              </a:pPr>
              <a:t>5/13/2014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29DE23-8B84-41C3-8837-6B5FEE54A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29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C37DC100-9604-4671-BC49-854E9D404ED7}" type="datetime1">
              <a:rPr lang="en-US"/>
              <a:pPr>
                <a:defRPr/>
              </a:pPr>
              <a:t>5/13/2014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26D360-F2AA-41B0-AE18-C6822D0B6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4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D6F7E748-38EE-4A62-9A47-5FE520291645}" type="datetime1">
              <a:rPr lang="en-US"/>
              <a:pPr>
                <a:defRPr/>
              </a:pPr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91A94E-FE4B-4ABE-B37A-03927E894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8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11913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6C6C73"/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D9AA3B83-4BEA-4007-BC91-DD463DC64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charset="0"/>
          <a:ea typeface="MS PGothic" pitchFamily="34" charset="-128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MS PGothic" pitchFamily="34" charset="-128"/>
          <a:cs typeface="ＭＳ Ｐゴシック" charset="0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nathan.moon@cacp.gatech.edu" TargetMode="External"/><Relationship Id="rId2" Type="http://schemas.openxmlformats.org/officeDocument/2006/relationships/hyperlink" Target="mailto:krisb@uga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762000" y="1527175"/>
            <a:ext cx="7543800" cy="1524000"/>
          </a:xfrm>
        </p:spPr>
        <p:txBody>
          <a:bodyPr/>
          <a:lstStyle/>
          <a:p>
            <a:pPr algn="ctr" eaLnBrk="1" hangingPunct="1"/>
            <a:endParaRPr lang="en-US" sz="5400" smtClean="0">
              <a:solidFill>
                <a:schemeClr val="bg1"/>
              </a:solidFill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762000" y="5284788"/>
            <a:ext cx="6858000" cy="488950"/>
          </a:xfrm>
        </p:spPr>
        <p:txBody>
          <a:bodyPr/>
          <a:lstStyle/>
          <a:p>
            <a:pPr eaLnBrk="1" hangingPunct="1"/>
            <a:endParaRPr lang="en-US" sz="1800" smtClean="0"/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762000" y="3703638"/>
            <a:ext cx="7543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800000"/>
                </a:solidFill>
                <a:latin typeface="Arial Hebrew" charset="0"/>
              </a:rPr>
              <a:t>Allison Arnold, Kris</a:t>
            </a:r>
            <a:r>
              <a:rPr lang="en-US" sz="2400" b="1">
                <a:solidFill>
                  <a:srgbClr val="800000"/>
                </a:solidFill>
                <a:latin typeface="Arial Hebrew" charset="0"/>
              </a:rPr>
              <a:t> </a:t>
            </a:r>
            <a:r>
              <a:rPr lang="en-US" sz="2800" b="1">
                <a:solidFill>
                  <a:srgbClr val="800000"/>
                </a:solidFill>
                <a:latin typeface="Arial Hebrew" charset="0"/>
              </a:rPr>
              <a:t>Biesinger, Lisa Townsley</a:t>
            </a:r>
          </a:p>
          <a:p>
            <a:pPr algn="ctr"/>
            <a:r>
              <a:rPr lang="en-US" sz="2800">
                <a:solidFill>
                  <a:srgbClr val="800000"/>
                </a:solidFill>
                <a:latin typeface="Arial Hebrew" charset="0"/>
              </a:rPr>
              <a:t>University of Georgia</a:t>
            </a:r>
          </a:p>
          <a:p>
            <a:pPr algn="ctr"/>
            <a:r>
              <a:rPr lang="en-US" sz="2800" b="1">
                <a:solidFill>
                  <a:srgbClr val="800000"/>
                </a:solidFill>
                <a:latin typeface="Arial Hebrew" charset="0"/>
              </a:rPr>
              <a:t>Nathan Moon</a:t>
            </a:r>
          </a:p>
          <a:p>
            <a:pPr algn="ctr"/>
            <a:r>
              <a:rPr lang="en-US" sz="2800">
                <a:solidFill>
                  <a:srgbClr val="800000"/>
                </a:solidFill>
                <a:latin typeface="Arial Hebrew" charset="0"/>
              </a:rPr>
              <a:t>Georgia Institute of Technology</a:t>
            </a:r>
          </a:p>
        </p:txBody>
      </p:sp>
      <p:pic>
        <p:nvPicPr>
          <p:cNvPr id="13317" name="Picture 4" descr="Bookmark Banner advisor do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414338"/>
            <a:ext cx="712470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9643F489-0195-4EE4-B03D-9988A6463E4B}" type="slidenum">
              <a:rPr lang="en-US">
                <a:solidFill>
                  <a:srgbClr val="6C6C73"/>
                </a:solidFill>
                <a:latin typeface="Impact" pitchFamily="34" charset="0"/>
              </a:rPr>
              <a:pPr eaLnBrk="1" hangingPunct="1"/>
              <a:t>10</a:t>
            </a:fld>
            <a:endParaRPr lang="en-US">
              <a:solidFill>
                <a:srgbClr val="6C6C73"/>
              </a:solidFill>
              <a:latin typeface="Impact" pitchFamily="34" charset="0"/>
            </a:endParaRPr>
          </a:p>
        </p:txBody>
      </p:sp>
      <p:sp>
        <p:nvSpPr>
          <p:cNvPr id="22531" name="Title 1"/>
          <p:cNvSpPr txBox="1">
            <a:spLocks/>
          </p:cNvSpPr>
          <p:nvPr/>
        </p:nvSpPr>
        <p:spPr bwMode="auto">
          <a:xfrm>
            <a:off x="782638" y="7938"/>
            <a:ext cx="75390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3200">
                <a:solidFill>
                  <a:srgbClr val="FFFFFF"/>
                </a:solidFill>
                <a:latin typeface="Impact" pitchFamily="34" charset="0"/>
              </a:rPr>
              <a:t>What Are the Platforms?</a:t>
            </a:r>
          </a:p>
        </p:txBody>
      </p:sp>
      <p:pic>
        <p:nvPicPr>
          <p:cNvPr id="22532" name="Content Placeholder 5" descr="courser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638" y="941388"/>
            <a:ext cx="3552825" cy="923925"/>
          </a:xfrm>
        </p:spPr>
      </p:pic>
      <p:pic>
        <p:nvPicPr>
          <p:cNvPr id="22533" name="Picture 6" descr="webassig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4652963"/>
            <a:ext cx="3048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2752725"/>
            <a:ext cx="41719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1462088"/>
            <a:ext cx="2887662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4618038"/>
            <a:ext cx="35528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2C4A9CFE-DFCE-48FC-B119-8ACED81C3060}" type="slidenum">
              <a:rPr lang="en-US">
                <a:solidFill>
                  <a:srgbClr val="6C6C73"/>
                </a:solidFill>
                <a:latin typeface="Impact" pitchFamily="34" charset="0"/>
              </a:rPr>
              <a:pPr eaLnBrk="1" hangingPunct="1"/>
              <a:t>11</a:t>
            </a:fld>
            <a:endParaRPr lang="en-US">
              <a:solidFill>
                <a:srgbClr val="6C6C73"/>
              </a:solidFill>
              <a:latin typeface="Impact" pitchFamily="34" charset="0"/>
            </a:endParaRPr>
          </a:p>
        </p:txBody>
      </p:sp>
      <p:pic>
        <p:nvPicPr>
          <p:cNvPr id="23555" name="Picture 5" descr="Home_Announcemen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742950"/>
            <a:ext cx="8043862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8"/>
          <p:cNvSpPr txBox="1">
            <a:spLocks noChangeArrowheads="1"/>
          </p:cNvSpPr>
          <p:nvPr/>
        </p:nvSpPr>
        <p:spPr bwMode="auto">
          <a:xfrm>
            <a:off x="952500" y="0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3200">
                <a:solidFill>
                  <a:schemeClr val="bg1"/>
                </a:solidFill>
                <a:latin typeface="Impact" pitchFamily="34" charset="0"/>
              </a:rPr>
              <a:t> Student View – Course Home in Coursera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2D3F403D-EE90-4A0D-8C31-A5B95B59BA75}" type="slidenum">
              <a:rPr lang="en-US">
                <a:solidFill>
                  <a:srgbClr val="6C6C73"/>
                </a:solidFill>
                <a:latin typeface="Impact" pitchFamily="34" charset="0"/>
              </a:rPr>
              <a:pPr eaLnBrk="1" hangingPunct="1"/>
              <a:t>12</a:t>
            </a:fld>
            <a:endParaRPr lang="en-US">
              <a:solidFill>
                <a:srgbClr val="6C6C73"/>
              </a:solidFill>
              <a:latin typeface="Impact" pitchFamily="34" charset="0"/>
            </a:endParaRPr>
          </a:p>
        </p:txBody>
      </p:sp>
      <p:pic>
        <p:nvPicPr>
          <p:cNvPr id="24579" name="Picture 4" descr="Syllabus with Group 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925513"/>
            <a:ext cx="84137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0575" y="0"/>
            <a:ext cx="75152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                       Student View - Syllabus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15EAB72C-176C-457F-9E90-F4E806D66F22}" type="slidenum">
              <a:rPr lang="en-US">
                <a:solidFill>
                  <a:srgbClr val="6C6C73"/>
                </a:solidFill>
                <a:latin typeface="Impact" pitchFamily="34" charset="0"/>
              </a:rPr>
              <a:pPr eaLnBrk="1" hangingPunct="1"/>
              <a:t>13</a:t>
            </a:fld>
            <a:endParaRPr lang="en-US">
              <a:solidFill>
                <a:srgbClr val="6C6C73"/>
              </a:solidFill>
              <a:latin typeface="Impact" pitchFamily="34" charset="0"/>
            </a:endParaRPr>
          </a:p>
        </p:txBody>
      </p:sp>
      <p:pic>
        <p:nvPicPr>
          <p:cNvPr id="25603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" r="243"/>
          <a:stretch>
            <a:fillRect/>
          </a:stretch>
        </p:blipFill>
        <p:spPr bwMode="auto">
          <a:xfrm>
            <a:off x="1193800" y="790575"/>
            <a:ext cx="6916738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0100" y="0"/>
            <a:ext cx="75057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                      Student View - Calendar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A8805CE-9435-46BA-B4BD-E9E034072959}" type="slidenum">
              <a:rPr lang="en-US">
                <a:solidFill>
                  <a:srgbClr val="6C6C73"/>
                </a:solidFill>
                <a:latin typeface="Impact" pitchFamily="34" charset="0"/>
              </a:rPr>
              <a:pPr eaLnBrk="1" hangingPunct="1"/>
              <a:t>14</a:t>
            </a:fld>
            <a:endParaRPr lang="en-US">
              <a:solidFill>
                <a:srgbClr val="6C6C73"/>
              </a:solidFill>
              <a:latin typeface="Impact" pitchFamily="34" charset="0"/>
            </a:endParaRPr>
          </a:p>
        </p:txBody>
      </p:sp>
      <p:pic>
        <p:nvPicPr>
          <p:cNvPr id="26627" name="Picture 2" descr="Lesson Page 2.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852488"/>
            <a:ext cx="778192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9625" y="0"/>
            <a:ext cx="74961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            Student View – Lesson Overview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5149BB8-6FA1-4D5A-AD07-0BB070EE445B}" type="slidenum">
              <a:rPr lang="en-US">
                <a:solidFill>
                  <a:srgbClr val="6C6C73"/>
                </a:solidFill>
                <a:latin typeface="Impact" pitchFamily="34" charset="0"/>
              </a:rPr>
              <a:pPr eaLnBrk="1" hangingPunct="1"/>
              <a:t>15</a:t>
            </a:fld>
            <a:endParaRPr lang="en-US">
              <a:solidFill>
                <a:srgbClr val="6C6C73"/>
              </a:solidFill>
              <a:latin typeface="Impact" pitchFamily="34" charset="0"/>
            </a:endParaRPr>
          </a:p>
        </p:txBody>
      </p:sp>
      <p:pic>
        <p:nvPicPr>
          <p:cNvPr id="27651" name="Picture 2" descr="WA Ho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98563"/>
            <a:ext cx="899160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0575" y="0"/>
            <a:ext cx="75152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                    Student View – WebAssign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900A27E9-7539-4405-BB63-930202BFB40D}" type="slidenum">
              <a:rPr lang="en-US">
                <a:solidFill>
                  <a:srgbClr val="6C6C73"/>
                </a:solidFill>
                <a:latin typeface="Impact" pitchFamily="34" charset="0"/>
              </a:rPr>
              <a:pPr eaLnBrk="1" hangingPunct="1"/>
              <a:t>16</a:t>
            </a:fld>
            <a:endParaRPr lang="en-US">
              <a:solidFill>
                <a:srgbClr val="6C6C73"/>
              </a:solidFill>
              <a:latin typeface="Impact" pitchFamily="34" charset="0"/>
            </a:endParaRPr>
          </a:p>
        </p:txBody>
      </p:sp>
      <p:pic>
        <p:nvPicPr>
          <p:cNvPr id="28675" name="Picture 2" descr="Swokowski e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3438"/>
            <a:ext cx="791527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0575" y="0"/>
            <a:ext cx="75152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                        Student View – eBook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D809F17E-2264-4277-B1A8-4D938E7648E4}" type="slidenum">
              <a:rPr lang="en-US">
                <a:solidFill>
                  <a:srgbClr val="6C6C73"/>
                </a:solidFill>
                <a:latin typeface="Impact" pitchFamily="34" charset="0"/>
              </a:rPr>
              <a:pPr eaLnBrk="1" hangingPunct="1"/>
              <a:t>17</a:t>
            </a:fld>
            <a:endParaRPr lang="en-US">
              <a:solidFill>
                <a:srgbClr val="6C6C73"/>
              </a:solidFill>
              <a:latin typeface="Impact" pitchFamily="34" charset="0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1071563"/>
            <a:ext cx="4038600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552450" y="2562225"/>
            <a:ext cx="3724275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>
                <a:latin typeface="Avenir Next Regular" charset="0"/>
              </a:rPr>
              <a:t>Textbook provided </a:t>
            </a:r>
          </a:p>
          <a:p>
            <a:pPr eaLnBrk="1" hangingPunct="1"/>
            <a:r>
              <a:rPr lang="en-US" sz="2800">
                <a:latin typeface="Avenir Next Regular" charset="0"/>
              </a:rPr>
              <a:t>question with help</a:t>
            </a:r>
          </a:p>
          <a:p>
            <a:pPr eaLnBrk="1" hangingPunct="1"/>
            <a:r>
              <a:rPr lang="en-US" sz="2800">
                <a:latin typeface="Avenir Next Regular" charset="0"/>
              </a:rPr>
              <a:t>icons</a:t>
            </a:r>
          </a:p>
          <a:p>
            <a:pPr eaLnBrk="1" hangingPunct="1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0575" y="0"/>
            <a:ext cx="75152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             Student View – Sample Problem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13CE72F4-E97F-4E00-9637-50E6C733A5C3}" type="slidenum">
              <a:rPr lang="en-US">
                <a:solidFill>
                  <a:srgbClr val="6C6C73"/>
                </a:solidFill>
                <a:latin typeface="Impact" pitchFamily="34" charset="0"/>
              </a:rPr>
              <a:pPr eaLnBrk="1" hangingPunct="1"/>
              <a:t>18</a:t>
            </a:fld>
            <a:endParaRPr lang="en-US">
              <a:solidFill>
                <a:srgbClr val="6C6C73"/>
              </a:solidFill>
              <a:latin typeface="Impact" pitchFamily="34" charset="0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05275"/>
            <a:ext cx="81137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1295400" y="2009775"/>
            <a:ext cx="811371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>
                <a:latin typeface="Avenir Next Regular" charset="0"/>
              </a:rPr>
              <a:t>         Homegrown question with calcPad</a:t>
            </a:r>
          </a:p>
          <a:p>
            <a:pPr eaLnBrk="1" hangingPunct="1"/>
            <a:r>
              <a:rPr lang="en-US" sz="2800">
                <a:latin typeface="Avenir Next Regular" charset="0"/>
              </a:rPr>
              <a:t>           Many now have help button, too. </a:t>
            </a:r>
          </a:p>
          <a:p>
            <a:pPr eaLnBrk="1" hangingPunct="1"/>
            <a:endParaRPr lang="en-US"/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04888"/>
            <a:ext cx="6858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0"/>
            <a:ext cx="7543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              Student View – Sample Problem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1FD15A92-A5CC-4D0F-A1A1-28539D031373}" type="slidenum">
              <a:rPr lang="en-US">
                <a:solidFill>
                  <a:srgbClr val="6C6C73"/>
                </a:solidFill>
                <a:latin typeface="Impact" pitchFamily="34" charset="0"/>
              </a:rPr>
              <a:pPr eaLnBrk="1" hangingPunct="1"/>
              <a:t>19</a:t>
            </a:fld>
            <a:endParaRPr lang="en-US">
              <a:solidFill>
                <a:srgbClr val="6C6C73"/>
              </a:solidFill>
              <a:latin typeface="Impact" pitchFamily="34" charset="0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782638"/>
            <a:ext cx="8734425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0575" y="0"/>
            <a:ext cx="75152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                          A Wealth of Resources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82638" y="7938"/>
            <a:ext cx="7539037" cy="679450"/>
          </a:xfrm>
        </p:spPr>
        <p:txBody>
          <a:bodyPr anchor="ctr"/>
          <a:lstStyle/>
          <a:p>
            <a:pPr algn="ctr" eaLnBrk="1" hangingPunct="1"/>
            <a:r>
              <a:rPr lang="en-US" sz="3200" smtClean="0">
                <a:solidFill>
                  <a:srgbClr val="FFFFFF"/>
                </a:solidFill>
              </a:rPr>
              <a:t>USG Initiatives</a:t>
            </a:r>
          </a:p>
        </p:txBody>
      </p:sp>
      <p:sp>
        <p:nvSpPr>
          <p:cNvPr id="1433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DF15388-1694-4176-A0C4-D72267610E23}" type="slidenum">
              <a:rPr lang="en-US">
                <a:solidFill>
                  <a:srgbClr val="6C6C73"/>
                </a:solidFill>
                <a:latin typeface="Impact" pitchFamily="34" charset="0"/>
              </a:rPr>
              <a:pPr eaLnBrk="1" hangingPunct="1"/>
              <a:t>2</a:t>
            </a:fld>
            <a:endParaRPr lang="en-US">
              <a:solidFill>
                <a:srgbClr val="6C6C73"/>
              </a:solidFill>
              <a:latin typeface="Impact" pitchFamily="34" charset="0"/>
            </a:endParaRPr>
          </a:p>
        </p:txBody>
      </p:sp>
      <p:pic>
        <p:nvPicPr>
          <p:cNvPr id="1434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171575"/>
            <a:ext cx="392430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1" name="Group 8"/>
          <p:cNvGrpSpPr>
            <a:grpSpLocks/>
          </p:cNvGrpSpPr>
          <p:nvPr/>
        </p:nvGrpSpPr>
        <p:grpSpPr bwMode="auto">
          <a:xfrm>
            <a:off x="4449763" y="4522788"/>
            <a:ext cx="4164012" cy="1208087"/>
            <a:chOff x="2500810" y="522393"/>
            <a:chExt cx="4163656" cy="1207350"/>
          </a:xfrm>
        </p:grpSpPr>
        <p:sp>
          <p:nvSpPr>
            <p:cNvPr id="10" name="Rectangle 9"/>
            <p:cNvSpPr/>
            <p:nvPr/>
          </p:nvSpPr>
          <p:spPr>
            <a:xfrm>
              <a:off x="5686650" y="522393"/>
              <a:ext cx="844478" cy="824996"/>
            </a:xfrm>
            <a:prstGeom prst="rect">
              <a:avLst/>
            </a:prstGeom>
            <a:noFill/>
            <a:ln w="31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457200" fontAlgn="auto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US" sz="4000" kern="0" dirty="0">
                  <a:solidFill>
                    <a:prstClr val="black"/>
                  </a:solidFill>
                  <a:latin typeface="Avenir Heavy"/>
                  <a:ea typeface="+mn-ea"/>
                  <a:cs typeface="Avenir Heavy"/>
                </a:rPr>
                <a:t>M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50081" y="522393"/>
              <a:ext cx="844478" cy="824996"/>
            </a:xfrm>
            <a:prstGeom prst="rect">
              <a:avLst/>
            </a:prstGeom>
            <a:noFill/>
            <a:ln w="31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457200" fontAlgn="auto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US" sz="4000" kern="0" dirty="0">
                  <a:solidFill>
                    <a:prstClr val="black"/>
                  </a:solidFill>
                  <a:latin typeface="Avenir Heavy"/>
                  <a:ea typeface="+mn-ea"/>
                  <a:cs typeface="Avenir Heavy"/>
                </a:rPr>
                <a:t>L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13512" y="522393"/>
              <a:ext cx="844478" cy="824996"/>
            </a:xfrm>
            <a:prstGeom prst="rect">
              <a:avLst/>
            </a:prstGeom>
            <a:noFill/>
            <a:ln w="31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457200" fontAlgn="auto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US" sz="4000" kern="0" dirty="0">
                  <a:solidFill>
                    <a:prstClr val="black"/>
                  </a:solidFill>
                  <a:latin typeface="Avenir Heavy"/>
                  <a:ea typeface="+mn-ea"/>
                  <a:cs typeface="Avenir Heavy"/>
                </a:rPr>
                <a:t>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00810" y="1360082"/>
              <a:ext cx="4163656" cy="3696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cap="small" dirty="0">
                  <a:solidFill>
                    <a:prstClr val="white">
                      <a:lumMod val="50000"/>
                    </a:prstClr>
                  </a:solidFill>
                  <a:latin typeface="Avenir Heavy"/>
                  <a:ea typeface="+mn-ea"/>
                  <a:cs typeface="Avenir Heavy"/>
                </a:rPr>
                <a:t>New Learning Models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0840BBF3-DE55-4368-96C1-C4337FEBD274}" type="slidenum">
              <a:rPr lang="en-US">
                <a:solidFill>
                  <a:srgbClr val="6C6C73"/>
                </a:solidFill>
                <a:latin typeface="Impact" pitchFamily="34" charset="0"/>
              </a:rPr>
              <a:pPr eaLnBrk="1" hangingPunct="1"/>
              <a:t>20</a:t>
            </a:fld>
            <a:endParaRPr lang="en-US">
              <a:solidFill>
                <a:srgbClr val="6C6C73"/>
              </a:solidFill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0575" y="0"/>
            <a:ext cx="75152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  Support – Discussion Forums in Coursera</a:t>
            </a:r>
          </a:p>
        </p:txBody>
      </p:sp>
      <p:pic>
        <p:nvPicPr>
          <p:cNvPr id="32772" name="Picture 3" descr="Support Discussion Forum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838200"/>
            <a:ext cx="82010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070310B6-BFDB-4484-98BB-9EA6278CC621}" type="slidenum">
              <a:rPr lang="en-US">
                <a:solidFill>
                  <a:srgbClr val="6C6C73"/>
                </a:solidFill>
                <a:latin typeface="Impact" pitchFamily="34" charset="0"/>
              </a:rPr>
              <a:pPr eaLnBrk="1" hangingPunct="1"/>
              <a:t>21</a:t>
            </a:fld>
            <a:endParaRPr lang="en-US">
              <a:solidFill>
                <a:srgbClr val="6C6C73"/>
              </a:solidFill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1050" y="0"/>
            <a:ext cx="75247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       Support – “Study Halls” via Collaborate</a:t>
            </a:r>
          </a:p>
        </p:txBody>
      </p:sp>
      <p:pic>
        <p:nvPicPr>
          <p:cNvPr id="33796" name="Picture 4" descr="Study Hall fix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23900"/>
            <a:ext cx="8145462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7470BCC2-815F-44A8-9D3A-00BC6C840BCF}" type="slidenum">
              <a:rPr lang="en-US">
                <a:solidFill>
                  <a:srgbClr val="6C6C73"/>
                </a:solidFill>
                <a:latin typeface="Impact" pitchFamily="34" charset="0"/>
              </a:rPr>
              <a:pPr eaLnBrk="1" hangingPunct="1"/>
              <a:t>22</a:t>
            </a:fld>
            <a:endParaRPr lang="en-US">
              <a:solidFill>
                <a:srgbClr val="6C6C73"/>
              </a:solidFill>
              <a:latin typeface="Impact" pitchFamily="34" charset="0"/>
            </a:endParaRPr>
          </a:p>
        </p:txBody>
      </p:sp>
      <p:pic>
        <p:nvPicPr>
          <p:cNvPr id="34819" name="Picture 2" descr="Smarthinking Snip for 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900113"/>
            <a:ext cx="73533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5350" y="0"/>
            <a:ext cx="74104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Support – 24 hr tutoring via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Smarthinking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782638" y="7938"/>
            <a:ext cx="7539037" cy="679450"/>
          </a:xfrm>
        </p:spPr>
        <p:txBody>
          <a:bodyPr anchor="ctr"/>
          <a:lstStyle/>
          <a:p>
            <a:pPr algn="ctr" eaLnBrk="1" hangingPunct="1"/>
            <a:r>
              <a:rPr lang="en-US" sz="3200" smtClean="0">
                <a:solidFill>
                  <a:srgbClr val="FFFFFF"/>
                </a:solidFill>
              </a:rPr>
              <a:t>Student Perceptions/Feedback</a:t>
            </a:r>
          </a:p>
        </p:txBody>
      </p:sp>
      <p:sp>
        <p:nvSpPr>
          <p:cNvPr id="35843" name="TextBox 9"/>
          <p:cNvSpPr txBox="1">
            <a:spLocks noChangeArrowheads="1"/>
          </p:cNvSpPr>
          <p:nvPr/>
        </p:nvSpPr>
        <p:spPr bwMode="auto">
          <a:xfrm>
            <a:off x="852488" y="957263"/>
            <a:ext cx="74533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40000"/>
              </a:lnSpc>
              <a:buFont typeface="Arial" pitchFamily="34" charset="0"/>
              <a:buChar char="•"/>
            </a:pPr>
            <a:r>
              <a:rPr lang="en-US" sz="2800">
                <a:latin typeface="Avenir Next Regular" charset="0"/>
              </a:rPr>
              <a:t>Helpfulness, Timeliness of Instructors</a:t>
            </a:r>
          </a:p>
          <a:p>
            <a:pPr eaLnBrk="1" hangingPunct="1">
              <a:lnSpc>
                <a:spcPct val="140000"/>
              </a:lnSpc>
              <a:buFont typeface="Arial" pitchFamily="34" charset="0"/>
              <a:buChar char="•"/>
            </a:pPr>
            <a:r>
              <a:rPr lang="en-US" sz="2800">
                <a:latin typeface="Avenir Next Regular" charset="0"/>
              </a:rPr>
              <a:t>Discussion Forums and Study Halls as Positive to Learning Outcomes</a:t>
            </a:r>
          </a:p>
          <a:p>
            <a:pPr eaLnBrk="1" hangingPunct="1">
              <a:lnSpc>
                <a:spcPct val="140000"/>
              </a:lnSpc>
              <a:buFont typeface="Arial" pitchFamily="34" charset="0"/>
              <a:buChar char="•"/>
            </a:pPr>
            <a:r>
              <a:rPr lang="en-US" sz="2800">
                <a:latin typeface="Avenir Next Regular" charset="0"/>
              </a:rPr>
              <a:t>Technology of Less Concern than Instructional Materials</a:t>
            </a:r>
          </a:p>
          <a:p>
            <a:pPr eaLnBrk="1" hangingPunct="1">
              <a:lnSpc>
                <a:spcPct val="140000"/>
              </a:lnSpc>
              <a:buFont typeface="Arial" pitchFamily="34" charset="0"/>
              <a:buChar char="•"/>
            </a:pPr>
            <a:r>
              <a:rPr lang="en-US" sz="2800">
                <a:latin typeface="Avenir Next Regular" charset="0"/>
              </a:rPr>
              <a:t>Interest in More Video Content and Direct Instruction</a:t>
            </a:r>
          </a:p>
        </p:txBody>
      </p:sp>
      <p:sp>
        <p:nvSpPr>
          <p:cNvPr id="3584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4887B4BA-1D84-42F2-BE8B-8860C8A42D90}" type="slidenum">
              <a:rPr lang="en-US">
                <a:solidFill>
                  <a:srgbClr val="6C6C73"/>
                </a:solidFill>
                <a:latin typeface="Impact" pitchFamily="34" charset="0"/>
              </a:rPr>
              <a:pPr eaLnBrk="1" hangingPunct="1"/>
              <a:t>23</a:t>
            </a:fld>
            <a:endParaRPr lang="en-US">
              <a:solidFill>
                <a:srgbClr val="6C6C73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782638" y="7938"/>
            <a:ext cx="7539037" cy="679450"/>
          </a:xfrm>
        </p:spPr>
        <p:txBody>
          <a:bodyPr anchor="ctr"/>
          <a:lstStyle/>
          <a:p>
            <a:pPr algn="ctr" eaLnBrk="1" hangingPunct="1"/>
            <a:r>
              <a:rPr lang="en-US" sz="3200" smtClean="0">
                <a:solidFill>
                  <a:srgbClr val="FFFFFF"/>
                </a:solidFill>
              </a:rPr>
              <a:t>Next Steps</a:t>
            </a:r>
          </a:p>
        </p:txBody>
      </p:sp>
      <p:sp>
        <p:nvSpPr>
          <p:cNvPr id="36867" name="TextBox 9"/>
          <p:cNvSpPr txBox="1">
            <a:spLocks noChangeArrowheads="1"/>
          </p:cNvSpPr>
          <p:nvPr/>
        </p:nvSpPr>
        <p:spPr bwMode="auto">
          <a:xfrm>
            <a:off x="852488" y="881063"/>
            <a:ext cx="74533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40000"/>
              </a:lnSpc>
              <a:buFont typeface="Arial" pitchFamily="34" charset="0"/>
              <a:buChar char="•"/>
            </a:pPr>
            <a:r>
              <a:rPr lang="en-US" sz="2800">
                <a:latin typeface="Avenir Next Regular" charset="0"/>
              </a:rPr>
              <a:t>Review Evaluative Data</a:t>
            </a:r>
          </a:p>
          <a:p>
            <a:pPr eaLnBrk="1" hangingPunct="1">
              <a:lnSpc>
                <a:spcPct val="140000"/>
              </a:lnSpc>
              <a:buFont typeface="Arial" pitchFamily="34" charset="0"/>
              <a:buChar char="•"/>
            </a:pPr>
            <a:r>
              <a:rPr lang="en-US" sz="2800">
                <a:latin typeface="Avenir Next Regular" charset="0"/>
              </a:rPr>
              <a:t>Refine Course (Platforms and Materials)</a:t>
            </a:r>
          </a:p>
          <a:p>
            <a:pPr eaLnBrk="1" hangingPunct="1">
              <a:lnSpc>
                <a:spcPct val="140000"/>
              </a:lnSpc>
              <a:buFont typeface="Arial" pitchFamily="34" charset="0"/>
              <a:buChar char="•"/>
            </a:pPr>
            <a:r>
              <a:rPr lang="en-US" sz="2800">
                <a:latin typeface="Avenir Next Regular" charset="0"/>
              </a:rPr>
              <a:t>Expand Number of Participating Institutions and Continue to Pilot in Fall 2014</a:t>
            </a:r>
          </a:p>
          <a:p>
            <a:pPr eaLnBrk="1" hangingPunct="1">
              <a:lnSpc>
                <a:spcPct val="140000"/>
              </a:lnSpc>
              <a:buFont typeface="Arial" pitchFamily="34" charset="0"/>
              <a:buChar char="•"/>
            </a:pPr>
            <a:r>
              <a:rPr lang="en-US" sz="2800">
                <a:latin typeface="Avenir Next Regular" charset="0"/>
              </a:rPr>
              <a:t>Address Faculty Load &amp; Responsibilities</a:t>
            </a:r>
          </a:p>
          <a:p>
            <a:pPr eaLnBrk="1" hangingPunct="1">
              <a:lnSpc>
                <a:spcPct val="140000"/>
              </a:lnSpc>
              <a:buFont typeface="Arial" pitchFamily="34" charset="0"/>
              <a:buChar char="•"/>
            </a:pPr>
            <a:r>
              <a:rPr lang="en-US" sz="2800">
                <a:latin typeface="Avenir Next Regular" charset="0"/>
              </a:rPr>
              <a:t>Develop Long-Term Business Model</a:t>
            </a:r>
          </a:p>
          <a:p>
            <a:pPr eaLnBrk="1" hangingPunct="1">
              <a:lnSpc>
                <a:spcPct val="140000"/>
              </a:lnSpc>
              <a:buFont typeface="Arial" pitchFamily="34" charset="0"/>
              <a:buChar char="•"/>
            </a:pPr>
            <a:endParaRPr lang="en-US" sz="2800">
              <a:latin typeface="Avenir Next Regular" charset="0"/>
            </a:endParaRPr>
          </a:p>
        </p:txBody>
      </p:sp>
      <p:sp>
        <p:nvSpPr>
          <p:cNvPr id="3686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5B10AA62-786D-43BD-B64D-7A8343A17118}" type="slidenum">
              <a:rPr lang="en-US">
                <a:solidFill>
                  <a:srgbClr val="6C6C73"/>
                </a:solidFill>
                <a:latin typeface="Impact" pitchFamily="34" charset="0"/>
              </a:rPr>
              <a:pPr eaLnBrk="1" hangingPunct="1"/>
              <a:t>24</a:t>
            </a:fld>
            <a:endParaRPr lang="en-US">
              <a:solidFill>
                <a:srgbClr val="6C6C73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782638" y="7938"/>
            <a:ext cx="7539037" cy="679450"/>
          </a:xfrm>
        </p:spPr>
        <p:txBody>
          <a:bodyPr anchor="ctr"/>
          <a:lstStyle/>
          <a:p>
            <a:pPr algn="ctr" eaLnBrk="1" hangingPunct="1"/>
            <a:r>
              <a:rPr lang="en-US" sz="3200" smtClean="0">
                <a:solidFill>
                  <a:srgbClr val="FFFFFF"/>
                </a:solidFill>
              </a:rPr>
              <a:t>Questions?</a:t>
            </a:r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881063" y="1401763"/>
            <a:ext cx="18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n-US" sz="2400">
              <a:latin typeface="Avenir Next Regular" charset="0"/>
            </a:endParaRPr>
          </a:p>
          <a:p>
            <a:pPr eaLnBrk="1" hangingPunct="1"/>
            <a:r>
              <a:rPr lang="en-US" sz="2400">
                <a:latin typeface="Avenir Next Regular" charset="0"/>
              </a:rPr>
              <a:t>      </a:t>
            </a:r>
          </a:p>
        </p:txBody>
      </p:sp>
      <p:sp>
        <p:nvSpPr>
          <p:cNvPr id="3789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E2E5FAC-21A2-47D4-828C-6FEA4CFE5F59}" type="slidenum">
              <a:rPr lang="en-US">
                <a:solidFill>
                  <a:srgbClr val="6C6C73"/>
                </a:solidFill>
                <a:latin typeface="Impact" pitchFamily="34" charset="0"/>
              </a:rPr>
              <a:pPr eaLnBrk="1" hangingPunct="1"/>
              <a:t>25</a:t>
            </a:fld>
            <a:endParaRPr lang="en-US">
              <a:solidFill>
                <a:srgbClr val="6C6C73"/>
              </a:solidFill>
              <a:latin typeface="Impact" pitchFamily="34" charset="0"/>
            </a:endParaRPr>
          </a:p>
        </p:txBody>
      </p:sp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852488" y="1033463"/>
            <a:ext cx="7453312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2800">
                <a:latin typeface="Avenir Next Regular" charset="0"/>
              </a:rPr>
              <a:t>For More Information, Contact:</a:t>
            </a:r>
          </a:p>
          <a:p>
            <a:pPr eaLnBrk="1" hangingPunct="1">
              <a:lnSpc>
                <a:spcPct val="140000"/>
              </a:lnSpc>
            </a:pPr>
            <a:r>
              <a:rPr lang="en-US" sz="2800">
                <a:latin typeface="Avenir Next Regular" charset="0"/>
              </a:rPr>
              <a:t>Dr. Kris Biesinger, Project Manager</a:t>
            </a:r>
          </a:p>
          <a:p>
            <a:pPr eaLnBrk="1" hangingPunct="1">
              <a:lnSpc>
                <a:spcPct val="140000"/>
              </a:lnSpc>
            </a:pPr>
            <a:r>
              <a:rPr lang="en-US" sz="2800">
                <a:latin typeface="Avenir Next Regular" charset="0"/>
              </a:rPr>
              <a:t>	</a:t>
            </a:r>
            <a:r>
              <a:rPr lang="en-US" sz="2800">
                <a:latin typeface="Avenir Next Regular" charset="0"/>
                <a:hlinkClick r:id="rId2"/>
              </a:rPr>
              <a:t>krisb@uga.edu</a:t>
            </a:r>
            <a:endParaRPr lang="en-US" sz="2800">
              <a:latin typeface="Avenir Next Regular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2800">
                <a:latin typeface="Avenir Next Regular" charset="0"/>
              </a:rPr>
              <a:t>Dr. Nathan Moon, Evaluator</a:t>
            </a:r>
          </a:p>
          <a:p>
            <a:pPr eaLnBrk="1" hangingPunct="1">
              <a:lnSpc>
                <a:spcPct val="140000"/>
              </a:lnSpc>
            </a:pPr>
            <a:r>
              <a:rPr lang="en-US" sz="2800">
                <a:latin typeface="Avenir Next Regular" charset="0"/>
              </a:rPr>
              <a:t>	</a:t>
            </a:r>
            <a:r>
              <a:rPr lang="en-US" sz="2800">
                <a:latin typeface="Avenir Next Regular" charset="0"/>
                <a:hlinkClick r:id="rId3"/>
              </a:rPr>
              <a:t>nathan.moon@cacp.gatech.edu</a:t>
            </a:r>
            <a:endParaRPr lang="en-US" sz="2800">
              <a:latin typeface="Avenir Next Regular" charset="0"/>
            </a:endParaRPr>
          </a:p>
          <a:p>
            <a:pPr eaLnBrk="1" hangingPunct="1">
              <a:lnSpc>
                <a:spcPct val="140000"/>
              </a:lnSpc>
            </a:pPr>
            <a:endParaRPr lang="en-US" sz="2800">
              <a:latin typeface="Avenir Next Regular" charset="0"/>
            </a:endParaRPr>
          </a:p>
          <a:p>
            <a:pPr eaLnBrk="1" hangingPunct="1">
              <a:lnSpc>
                <a:spcPct val="140000"/>
              </a:lnSpc>
            </a:pPr>
            <a:endParaRPr lang="en-US">
              <a:latin typeface="Avenir Next Regular" charset="0"/>
            </a:endParaRPr>
          </a:p>
          <a:p>
            <a:pPr eaLnBrk="1" hangingPunct="1">
              <a:lnSpc>
                <a:spcPct val="140000"/>
              </a:lnSpc>
            </a:pPr>
            <a:endParaRPr lang="en-US">
              <a:latin typeface="Avenir Next Regular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>
                <a:latin typeface="Avenir Next Regular" charset="0"/>
              </a:rPr>
              <a:t>MATH 1113 Online Project Acknowledges the Support of the Office of College Access and Success, University System of Georgia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782638" y="7938"/>
            <a:ext cx="7539037" cy="679450"/>
          </a:xfrm>
        </p:spPr>
        <p:txBody>
          <a:bodyPr anchor="ctr"/>
          <a:lstStyle/>
          <a:p>
            <a:pPr algn="ctr" eaLnBrk="1" hangingPunct="1"/>
            <a:r>
              <a:rPr lang="en-US" sz="3200" smtClean="0">
                <a:solidFill>
                  <a:srgbClr val="FFFFFF"/>
                </a:solidFill>
              </a:rPr>
              <a:t>A Critical Need – MATH 1113 Precalculus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r="37534"/>
          <a:stretch>
            <a:fillRect/>
          </a:stretch>
        </p:blipFill>
        <p:spPr bwMode="auto">
          <a:xfrm rot="-1276610">
            <a:off x="749300" y="1517650"/>
            <a:ext cx="40513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765300" y="6211888"/>
            <a:ext cx="66595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USG 2013 System average percentage of D, F, W and WF (excluding Not Posted)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67300" y="1079500"/>
            <a:ext cx="2789238" cy="1585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dirty="0">
                <a:solidFill>
                  <a:srgbClr val="B00000"/>
                </a:solidFill>
                <a:latin typeface="+mj-lt"/>
                <a:ea typeface="+mn-ea"/>
              </a:rPr>
              <a:t>37.7%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B00000"/>
                </a:solidFill>
                <a:latin typeface="+mj-lt"/>
                <a:ea typeface="+mn-ea"/>
              </a:rPr>
              <a:t>Do Not Succeed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0463" y="2886075"/>
            <a:ext cx="4395787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536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9AA6F804-8498-421F-9B21-1726D01F58E8}" type="slidenum">
              <a:rPr lang="en-US">
                <a:solidFill>
                  <a:srgbClr val="6C6C73"/>
                </a:solidFill>
                <a:latin typeface="Impact" pitchFamily="34" charset="0"/>
              </a:rPr>
              <a:pPr eaLnBrk="1" hangingPunct="1"/>
              <a:t>3</a:t>
            </a:fld>
            <a:endParaRPr lang="en-US">
              <a:solidFill>
                <a:srgbClr val="6C6C73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82638" y="7938"/>
            <a:ext cx="7539037" cy="679450"/>
          </a:xfrm>
        </p:spPr>
        <p:txBody>
          <a:bodyPr anchor="ctr"/>
          <a:lstStyle/>
          <a:p>
            <a:pPr algn="ctr" eaLnBrk="1" hangingPunct="1"/>
            <a:r>
              <a:rPr lang="en-US" sz="3200" smtClean="0">
                <a:solidFill>
                  <a:srgbClr val="FFFFFF"/>
                </a:solidFill>
              </a:rPr>
              <a:t>A Promising Approach: The Emporium Model</a:t>
            </a:r>
          </a:p>
        </p:txBody>
      </p:sp>
      <p:pic>
        <p:nvPicPr>
          <p:cNvPr id="1638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5043488"/>
            <a:ext cx="77343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400175"/>
            <a:ext cx="82677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75060">
            <a:off x="6962775" y="3595688"/>
            <a:ext cx="1625600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E11DA99-A490-4B3E-9AF6-6250C2DE84D3}" type="slidenum">
              <a:rPr lang="en-US">
                <a:solidFill>
                  <a:srgbClr val="6C6C73"/>
                </a:solidFill>
                <a:latin typeface="Impact" pitchFamily="34" charset="0"/>
              </a:rPr>
              <a:pPr eaLnBrk="1" hangingPunct="1"/>
              <a:t>4</a:t>
            </a:fld>
            <a:endParaRPr lang="en-US">
              <a:solidFill>
                <a:srgbClr val="6C6C73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/>
          <a:lstStyle/>
          <a:p>
            <a:pPr eaLnBrk="1" hangingPunct="1"/>
            <a:r>
              <a:rPr lang="en-US" sz="4900" smtClean="0"/>
              <a:t/>
            </a:r>
            <a:br>
              <a:rPr lang="en-US" sz="4900" smtClean="0"/>
            </a:br>
            <a:endParaRPr lang="en-US" sz="49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87450"/>
            <a:ext cx="7543800" cy="4132263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40000"/>
              </a:lnSpc>
              <a:spcAft>
                <a:spcPts val="0"/>
              </a:spcAft>
              <a:defRPr/>
            </a:pPr>
            <a:r>
              <a:rPr lang="en-US" dirty="0" smtClean="0">
                <a:latin typeface="Avenir Next Regular"/>
                <a:ea typeface="+mn-ea"/>
                <a:cs typeface="Avenir Next Regular"/>
              </a:rPr>
              <a:t>Require </a:t>
            </a:r>
            <a:r>
              <a:rPr lang="en-US" dirty="0">
                <a:latin typeface="Avenir Next Regular"/>
                <a:ea typeface="+mn-ea"/>
                <a:cs typeface="Avenir Next Regular"/>
              </a:rPr>
              <a:t>active </a:t>
            </a:r>
            <a:r>
              <a:rPr lang="en-US" dirty="0" smtClean="0">
                <a:latin typeface="Avenir Next Regular"/>
                <a:ea typeface="+mn-ea"/>
                <a:cs typeface="Avenir Next Regular"/>
              </a:rPr>
              <a:t>learning. </a:t>
            </a:r>
            <a:r>
              <a:rPr lang="en-US" dirty="0">
                <a:latin typeface="Avenir Next Regular"/>
                <a:ea typeface="+mn-ea"/>
                <a:cs typeface="Avenir Next Regular"/>
              </a:rPr>
              <a:t>Emphasis on doing as opposed to listening to how to do </a:t>
            </a:r>
            <a:r>
              <a:rPr lang="en-US" dirty="0" smtClean="0">
                <a:latin typeface="Avenir Next Regular"/>
                <a:ea typeface="+mn-ea"/>
                <a:cs typeface="Avenir Next Regular"/>
              </a:rPr>
              <a:t>math.</a:t>
            </a:r>
            <a:endParaRPr lang="en-US" dirty="0">
              <a:latin typeface="Avenir Next Regular"/>
              <a:ea typeface="+mn-ea"/>
              <a:cs typeface="Avenir Next Regular"/>
            </a:endParaRPr>
          </a:p>
          <a:p>
            <a:pPr marL="274320" indent="-274320" eaLnBrk="1" fontAlgn="auto" hangingPunct="1">
              <a:lnSpc>
                <a:spcPct val="140000"/>
              </a:lnSpc>
              <a:spcAft>
                <a:spcPts val="0"/>
              </a:spcAft>
              <a:defRPr/>
            </a:pPr>
            <a:r>
              <a:rPr lang="en-US" dirty="0" smtClean="0">
                <a:latin typeface="Avenir Next Regular"/>
                <a:ea typeface="+mn-ea"/>
                <a:cs typeface="Avenir Next Regular"/>
              </a:rPr>
              <a:t>Ensure </a:t>
            </a:r>
            <a:r>
              <a:rPr lang="en-US" dirty="0">
                <a:latin typeface="Avenir Next Regular"/>
                <a:ea typeface="+mn-ea"/>
                <a:cs typeface="Avenir Next Regular"/>
              </a:rPr>
              <a:t>sufficient time on </a:t>
            </a:r>
            <a:r>
              <a:rPr lang="en-US" dirty="0" smtClean="0">
                <a:latin typeface="Avenir Next Regular"/>
                <a:ea typeface="+mn-ea"/>
                <a:cs typeface="Avenir Next Regular"/>
              </a:rPr>
              <a:t>task. </a:t>
            </a:r>
            <a:r>
              <a:rPr lang="en-US" dirty="0">
                <a:latin typeface="Avenir Next Regular"/>
                <a:ea typeface="+mn-ea"/>
                <a:cs typeface="Avenir Next Regular"/>
              </a:rPr>
              <a:t>Math activity is required (lab hours/exercises</a:t>
            </a:r>
            <a:r>
              <a:rPr lang="en-US" dirty="0" smtClean="0">
                <a:latin typeface="Avenir Next Regular"/>
                <a:ea typeface="+mn-ea"/>
                <a:cs typeface="Avenir Next Regular"/>
              </a:rPr>
              <a:t>).</a:t>
            </a:r>
            <a:endParaRPr lang="en-US" dirty="0">
              <a:latin typeface="Avenir Next Regular"/>
              <a:ea typeface="+mn-ea"/>
              <a:cs typeface="Avenir Next Regular"/>
            </a:endParaRPr>
          </a:p>
          <a:p>
            <a:pPr marL="274320" indent="-274320" eaLnBrk="1" fontAlgn="auto" hangingPunct="1">
              <a:lnSpc>
                <a:spcPct val="140000"/>
              </a:lnSpc>
              <a:spcAft>
                <a:spcPts val="0"/>
              </a:spcAft>
              <a:defRPr/>
            </a:pPr>
            <a:r>
              <a:rPr lang="en-US" dirty="0" smtClean="0">
                <a:latin typeface="Avenir Next Regular"/>
                <a:ea typeface="+mn-ea"/>
                <a:cs typeface="Avenir Next Regular"/>
              </a:rPr>
              <a:t>Build </a:t>
            </a:r>
            <a:r>
              <a:rPr lang="en-US" dirty="0">
                <a:latin typeface="Avenir Next Regular"/>
                <a:ea typeface="+mn-ea"/>
                <a:cs typeface="Avenir Next Regular"/>
              </a:rPr>
              <a:t>in ongoing assessment and prompt (automated) </a:t>
            </a:r>
            <a:r>
              <a:rPr lang="en-US" dirty="0" smtClean="0">
                <a:latin typeface="Avenir Next Regular"/>
                <a:ea typeface="+mn-ea"/>
                <a:cs typeface="Avenir Next Regular"/>
              </a:rPr>
              <a:t>feedback.</a:t>
            </a:r>
            <a:endParaRPr lang="en-US" dirty="0">
              <a:latin typeface="Avenir Next Regular"/>
              <a:ea typeface="+mn-ea"/>
              <a:cs typeface="Avenir Next Regular"/>
            </a:endParaRPr>
          </a:p>
          <a:p>
            <a:pPr marL="274320" indent="-274320" eaLnBrk="1" fontAlgn="auto" hangingPunct="1">
              <a:lnSpc>
                <a:spcPct val="140000"/>
              </a:lnSpc>
              <a:spcAft>
                <a:spcPts val="0"/>
              </a:spcAft>
              <a:defRPr/>
            </a:pPr>
            <a:r>
              <a:rPr lang="en-US" dirty="0">
                <a:latin typeface="Avenir Next Regular"/>
                <a:ea typeface="+mn-ea"/>
                <a:cs typeface="Avenir Next Regular"/>
              </a:rPr>
              <a:t>Monitor student progress and intervene when necessary.</a:t>
            </a:r>
          </a:p>
          <a:p>
            <a:pPr marL="274320" indent="-274320" eaLnBrk="1" fontAlgn="auto" hangingPunct="1">
              <a:lnSpc>
                <a:spcPct val="140000"/>
              </a:lnSpc>
              <a:spcAft>
                <a:spcPts val="0"/>
              </a:spcAft>
              <a:defRPr/>
            </a:pPr>
            <a:r>
              <a:rPr lang="en-US" dirty="0" smtClean="0">
                <a:latin typeface="Avenir Next Regular"/>
                <a:ea typeface="+mn-ea"/>
                <a:cs typeface="Avenir Next Regular"/>
              </a:rPr>
              <a:t>Provide </a:t>
            </a:r>
            <a:r>
              <a:rPr lang="en-US" dirty="0">
                <a:latin typeface="Avenir Next Regular"/>
                <a:ea typeface="+mn-ea"/>
                <a:cs typeface="Avenir Next Regular"/>
              </a:rPr>
              <a:t>one-on-one, on-demand assistance from highly trained </a:t>
            </a:r>
            <a:r>
              <a:rPr lang="en-US" dirty="0" smtClean="0">
                <a:latin typeface="Avenir Next Regular"/>
                <a:ea typeface="+mn-ea"/>
                <a:cs typeface="Avenir Next Regular"/>
              </a:rPr>
              <a:t>personnel.</a:t>
            </a:r>
            <a:endParaRPr lang="en-US" dirty="0">
              <a:latin typeface="Avenir Next Regular"/>
              <a:ea typeface="+mn-ea"/>
              <a:cs typeface="Avenir Next Regula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r="52010"/>
          <a:stretch>
            <a:fillRect/>
          </a:stretch>
        </p:blipFill>
        <p:spPr bwMode="auto">
          <a:xfrm>
            <a:off x="5167313" y="5243513"/>
            <a:ext cx="31384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498C1E88-D91F-44A5-9213-1C7D0EFABCC6}" type="slidenum">
              <a:rPr lang="en-US">
                <a:solidFill>
                  <a:srgbClr val="6C6C73"/>
                </a:solidFill>
                <a:latin typeface="Impact" pitchFamily="34" charset="0"/>
              </a:rPr>
              <a:pPr eaLnBrk="1" hangingPunct="1"/>
              <a:t>5</a:t>
            </a:fld>
            <a:endParaRPr lang="en-US">
              <a:solidFill>
                <a:srgbClr val="6C6C73"/>
              </a:solidFill>
              <a:latin typeface="Impact" pitchFamily="34" charset="0"/>
            </a:endParaRPr>
          </a:p>
        </p:txBody>
      </p:sp>
      <p:sp>
        <p:nvSpPr>
          <p:cNvPr id="17414" name="Rectangle 3"/>
          <p:cNvSpPr>
            <a:spLocks noChangeArrowheads="1"/>
          </p:cNvSpPr>
          <p:nvPr/>
        </p:nvSpPr>
        <p:spPr bwMode="auto">
          <a:xfrm>
            <a:off x="2343150" y="9525"/>
            <a:ext cx="4743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FF"/>
                </a:solidFill>
                <a:latin typeface="Impact" pitchFamily="34" charset="0"/>
              </a:rPr>
              <a:t>Emporium Success Factors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t="37070" b="14653"/>
          <a:stretch>
            <a:fillRect/>
          </a:stretch>
        </p:blipFill>
        <p:spPr bwMode="auto">
          <a:xfrm>
            <a:off x="0" y="1689100"/>
            <a:ext cx="91440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4188" y="1374775"/>
            <a:ext cx="2900362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84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>
                <a:solidFill>
                  <a:srgbClr val="800000"/>
                </a:solidFill>
              </a:rPr>
              <a:t>USG Virtual Emporium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8" y="1989138"/>
            <a:ext cx="1309687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2825" y="412750"/>
            <a:ext cx="164465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61063" y="1046163"/>
            <a:ext cx="16256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email">
            <a:extLst/>
          </a:blip>
          <a:srcRect/>
          <a:stretch/>
        </p:blipFill>
        <p:spPr>
          <a:xfrm>
            <a:off x="6556375" y="879475"/>
            <a:ext cx="1179513" cy="334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3088" y="4441825"/>
            <a:ext cx="1611312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grpSp>
        <p:nvGrpSpPr>
          <p:cNvPr id="18442" name="Group 19"/>
          <p:cNvGrpSpPr>
            <a:grpSpLocks/>
          </p:cNvGrpSpPr>
          <p:nvPr/>
        </p:nvGrpSpPr>
        <p:grpSpPr bwMode="auto">
          <a:xfrm>
            <a:off x="1684338" y="2686050"/>
            <a:ext cx="3952875" cy="2679700"/>
            <a:chOff x="2331302" y="2740945"/>
            <a:chExt cx="3700385" cy="2451505"/>
          </a:xfrm>
        </p:grpSpPr>
        <p:pic>
          <p:nvPicPr>
            <p:cNvPr id="18458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041" y="3203992"/>
              <a:ext cx="2155471" cy="127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331302" y="2740945"/>
              <a:ext cx="3700385" cy="245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39700" dir="2700000" algn="tl" rotWithShape="0">
                <a:srgbClr val="333333">
                  <a:alpha val="64999"/>
                </a:srgbClr>
              </a:outerShdw>
            </a:effectLst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91138" y="2509838"/>
            <a:ext cx="1708150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56375" y="2800350"/>
            <a:ext cx="103028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2" name="Picture 21" descr="eCore_MATH_1111_-_8_week_session_intro_-_YouTube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376738" y="1163638"/>
            <a:ext cx="1208087" cy="741362"/>
          </a:xfrm>
          <a:prstGeom prst="rect">
            <a:avLst/>
          </a:prstGeom>
          <a:noFill/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dist="50800" dir="2700000" algn="tl" rotWithShape="0">
              <a:srgbClr val="808080">
                <a:alpha val="39999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556375" y="4186238"/>
            <a:ext cx="714375" cy="7112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165225" y="1236663"/>
            <a:ext cx="1392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63538" y="3933825"/>
            <a:ext cx="2982912" cy="1131888"/>
          </a:xfrm>
          <a:prstGeom prst="rect">
            <a:avLst/>
          </a:prstGeom>
          <a:solidFill>
            <a:schemeClr val="bg1">
              <a:alpha val="65097"/>
            </a:schemeClr>
          </a:solidFill>
          <a:ln w="15875">
            <a:solidFill>
              <a:schemeClr val="accent1"/>
            </a:solidFill>
            <a:miter lim="800000"/>
            <a:headEnd/>
            <a:tailEnd/>
          </a:ln>
          <a:effectLst>
            <a:outerShdw dist="38100" dir="4199988" sx="103999" sy="103999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449" name="TextBox 22"/>
          <p:cNvSpPr txBox="1">
            <a:spLocks noChangeArrowheads="1"/>
          </p:cNvSpPr>
          <p:nvPr/>
        </p:nvSpPr>
        <p:spPr bwMode="auto">
          <a:xfrm>
            <a:off x="468313" y="3933825"/>
            <a:ext cx="28019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/>
              <a:t>“</a:t>
            </a:r>
            <a:r>
              <a:rPr lang="en-US" sz="2000"/>
              <a:t>The virtual classroom is a space, a territory, where learning can happen.</a:t>
            </a:r>
            <a:r>
              <a:rPr lang="en-US" altLang="en-US" sz="2000"/>
              <a:t>”</a:t>
            </a:r>
            <a:endParaRPr lang="en-US" sz="2000"/>
          </a:p>
        </p:txBody>
      </p:sp>
      <p:sp>
        <p:nvSpPr>
          <p:cNvPr id="24" name="TextBox 23"/>
          <p:cNvSpPr txBox="1"/>
          <p:nvPr/>
        </p:nvSpPr>
        <p:spPr>
          <a:xfrm>
            <a:off x="468313" y="3040063"/>
            <a:ext cx="100488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CONTENT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64450" y="2868613"/>
            <a:ext cx="116205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TUTORIALS</a:t>
            </a:r>
          </a:p>
          <a:p>
            <a:pPr algn="ctr">
              <a:defRPr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&amp; TUTORS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78125" y="2430463"/>
            <a:ext cx="9842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CONTEXT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67600" y="1270000"/>
            <a:ext cx="1066800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GUIDED </a:t>
            </a:r>
          </a:p>
          <a:p>
            <a:pPr algn="ctr">
              <a:defRPr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PRACTICE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78750" y="4075113"/>
            <a:ext cx="125888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PROCTORED</a:t>
            </a:r>
          </a:p>
          <a:p>
            <a:pPr algn="ctr">
              <a:defRPr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TESTING</a:t>
            </a:r>
          </a:p>
        </p:txBody>
      </p:sp>
      <p:pic>
        <p:nvPicPr>
          <p:cNvPr id="18455" name="Picture 29" descr="Allison_Arnold_edit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1139825"/>
            <a:ext cx="130016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6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1C44EB6B-6BBF-41DF-A6EC-4D4B3FD4F8B2}" type="slidenum">
              <a:rPr lang="en-US">
                <a:solidFill>
                  <a:srgbClr val="6C6C73"/>
                </a:solidFill>
                <a:latin typeface="Impact" pitchFamily="34" charset="0"/>
              </a:rPr>
              <a:pPr eaLnBrk="1" hangingPunct="1"/>
              <a:t>6</a:t>
            </a:fld>
            <a:endParaRPr lang="en-US">
              <a:solidFill>
                <a:srgbClr val="6C6C73"/>
              </a:solidFill>
              <a:latin typeface="Impac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68275" y="1689100"/>
            <a:ext cx="1187450" cy="368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82638" y="7938"/>
            <a:ext cx="7539037" cy="679450"/>
          </a:xfrm>
        </p:spPr>
        <p:txBody>
          <a:bodyPr anchor="ctr"/>
          <a:lstStyle/>
          <a:p>
            <a:pPr algn="ctr" eaLnBrk="1" hangingPunct="1"/>
            <a:r>
              <a:rPr lang="en-US" sz="3200" smtClean="0">
                <a:solidFill>
                  <a:srgbClr val="FFFFFF"/>
                </a:solidFill>
              </a:rPr>
              <a:t>Online Precalculus Course Project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2638" y="1312863"/>
            <a:ext cx="424815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800000"/>
                </a:solidFill>
                <a:latin typeface="+mj-lt"/>
                <a:ea typeface="+mn-ea"/>
              </a:rPr>
              <a:t>Institutional Partners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9675" y="2149475"/>
            <a:ext cx="6989763" cy="347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venir Next Regular"/>
                <a:ea typeface="+mn-ea"/>
                <a:cs typeface="Avenir Next Regular"/>
              </a:rPr>
              <a:t>Georgia State University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venir Next Regular"/>
                <a:ea typeface="+mn-ea"/>
                <a:cs typeface="Avenir Next Regular"/>
              </a:rPr>
              <a:t>Georgia Perimeter College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venir Next Regular"/>
                <a:ea typeface="+mn-ea"/>
                <a:cs typeface="Avenir Next Regular"/>
              </a:rPr>
              <a:t>Middle Georgia State College	</a:t>
            </a:r>
            <a:r>
              <a:rPr lang="en-US" sz="1600" dirty="0">
                <a:latin typeface="Avenir Next Regular"/>
                <a:ea typeface="+mn-ea"/>
                <a:cs typeface="Avenir Next Regular"/>
              </a:rPr>
              <a:t>Design &amp; Delivery</a:t>
            </a:r>
            <a:r>
              <a:rPr lang="en-US" sz="2800" dirty="0">
                <a:latin typeface="Avenir Next Regular"/>
                <a:ea typeface="+mn-ea"/>
                <a:cs typeface="Avenir Next Regular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venir Next Regular"/>
                <a:ea typeface="+mn-ea"/>
                <a:cs typeface="Avenir Next Regular"/>
              </a:rPr>
              <a:t>University of Georgia</a:t>
            </a:r>
            <a:r>
              <a:rPr lang="en-US" sz="2800" dirty="0">
                <a:latin typeface="Avenir Next Regular"/>
                <a:ea typeface="+mn-ea"/>
                <a:cs typeface="Avenir Next Regular"/>
              </a:rPr>
              <a:t>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venir Next Regular"/>
                <a:ea typeface="+mn-ea"/>
                <a:cs typeface="Avenir Next Regular"/>
              </a:rPr>
              <a:t>Valdosta State University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Avenir Next Regular"/>
              <a:ea typeface="+mn-ea"/>
              <a:cs typeface="Avenir Next Regular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venir Next Regular"/>
                <a:ea typeface="+mn-ea"/>
                <a:cs typeface="Avenir Next Regular"/>
              </a:rPr>
              <a:t>Georgia Tech</a:t>
            </a:r>
          </a:p>
          <a:p>
            <a:pPr marL="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latin typeface="Avenir Next Regular"/>
                <a:ea typeface="+mn-ea"/>
                <a:cs typeface="Avenir Next Regular"/>
              </a:rPr>
              <a:t>Coursera</a:t>
            </a:r>
            <a:r>
              <a:rPr lang="en-US" sz="1600" dirty="0">
                <a:latin typeface="Avenir Next Regular"/>
                <a:ea typeface="+mn-ea"/>
                <a:cs typeface="Avenir Next Regular"/>
              </a:rPr>
              <a:t> Development</a:t>
            </a:r>
          </a:p>
          <a:p>
            <a:pPr marL="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venir Next Regular"/>
                <a:ea typeface="+mn-ea"/>
                <a:cs typeface="Avenir Next Regular"/>
              </a:rPr>
              <a:t>Accessibility Guidance</a:t>
            </a:r>
          </a:p>
          <a:p>
            <a:pPr marL="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venir Next Regular"/>
                <a:ea typeface="+mn-ea"/>
                <a:cs typeface="Avenir Next Regular"/>
              </a:rPr>
              <a:t>Project Evaluation</a:t>
            </a:r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6647166A-A4B8-4CF9-BDA7-96A290F67645}" type="slidenum">
              <a:rPr lang="en-US">
                <a:solidFill>
                  <a:srgbClr val="6C6C73"/>
                </a:solidFill>
                <a:latin typeface="Impact" pitchFamily="34" charset="0"/>
              </a:rPr>
              <a:pPr eaLnBrk="1" hangingPunct="1"/>
              <a:t>7</a:t>
            </a:fld>
            <a:endParaRPr lang="en-US">
              <a:solidFill>
                <a:srgbClr val="6C6C73"/>
              </a:solidFill>
              <a:latin typeface="Impact" pitchFamily="34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5613400" y="2232025"/>
            <a:ext cx="155575" cy="19589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82638" y="7938"/>
            <a:ext cx="7539037" cy="679450"/>
          </a:xfrm>
        </p:spPr>
        <p:txBody>
          <a:bodyPr anchor="ctr"/>
          <a:lstStyle/>
          <a:p>
            <a:pPr algn="ctr" eaLnBrk="1" hangingPunct="1"/>
            <a:r>
              <a:rPr lang="en-US" sz="3200" smtClean="0">
                <a:solidFill>
                  <a:srgbClr val="FFFFFF"/>
                </a:solidFill>
              </a:rPr>
              <a:t>Timeline &amp; Goals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2638" y="1296988"/>
            <a:ext cx="193833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B00000"/>
                </a:solidFill>
                <a:latin typeface="+mj-lt"/>
                <a:ea typeface="+mn-ea"/>
              </a:rPr>
              <a:t>Timeline: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1209675" y="1889125"/>
            <a:ext cx="51609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2400">
                <a:latin typeface="Avenir Next Regular" charset="0"/>
              </a:rPr>
              <a:t>Develop Course in Fall 2013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>
                <a:latin typeface="Avenir Next Regular" charset="0"/>
              </a:rPr>
              <a:t>Offer Pilot Course in Spring 2014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2638" y="2740025"/>
            <a:ext cx="1344612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B00000"/>
                </a:solidFill>
                <a:latin typeface="+mj-lt"/>
                <a:ea typeface="+mn-ea"/>
              </a:rPr>
              <a:t>Goals:</a:t>
            </a:r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1209675" y="3405188"/>
            <a:ext cx="7112000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400">
                <a:latin typeface="Avenir Next Regular" charset="0"/>
              </a:rPr>
              <a:t>Up to 300 Students from 5 Institutions</a:t>
            </a:r>
          </a:p>
          <a:p>
            <a:pPr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400">
                <a:latin typeface="Avenir Next Regular" charset="0"/>
              </a:rPr>
              <a:t>Evaluate Impact of the Model</a:t>
            </a:r>
          </a:p>
          <a:p>
            <a:pPr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400">
                <a:latin typeface="Avenir Next Regular" charset="0"/>
              </a:rPr>
              <a:t>Continue to Improve the Model</a:t>
            </a:r>
          </a:p>
          <a:p>
            <a:pPr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400">
                <a:latin typeface="Avenir Next Regular" charset="0"/>
              </a:rPr>
              <a:t>Scale to More Institutions</a:t>
            </a:r>
          </a:p>
          <a:p>
            <a:pPr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400">
                <a:latin typeface="Avenir Next Regular" charset="0"/>
              </a:rPr>
              <a:t>Modify Teaching Support Model</a:t>
            </a:r>
          </a:p>
        </p:txBody>
      </p:sp>
      <p:sp>
        <p:nvSpPr>
          <p:cNvPr id="20487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E4E62DB-9DFA-48C0-83E6-F3555D965F38}" type="slidenum">
              <a:rPr lang="en-US">
                <a:solidFill>
                  <a:srgbClr val="6C6C73"/>
                </a:solidFill>
                <a:latin typeface="Impact" pitchFamily="34" charset="0"/>
              </a:rPr>
              <a:pPr eaLnBrk="1" hangingPunct="1"/>
              <a:t>8</a:t>
            </a:fld>
            <a:endParaRPr lang="en-US">
              <a:solidFill>
                <a:srgbClr val="6C6C73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782638" y="7938"/>
            <a:ext cx="7539037" cy="679450"/>
          </a:xfrm>
        </p:spPr>
        <p:txBody>
          <a:bodyPr anchor="ctr"/>
          <a:lstStyle/>
          <a:p>
            <a:pPr algn="ctr" eaLnBrk="1" hangingPunct="1"/>
            <a:r>
              <a:rPr lang="en-US" sz="3200" smtClean="0">
                <a:solidFill>
                  <a:srgbClr val="FFFFFF"/>
                </a:solidFill>
              </a:rPr>
              <a:t>Who Are the Instructors?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2638" y="1296988"/>
            <a:ext cx="18415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rgbClr val="B00000"/>
              </a:solidFill>
              <a:latin typeface="+mj-lt"/>
              <a:ea typeface="+mn-ea"/>
            </a:endParaRP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1209675" y="1889125"/>
            <a:ext cx="646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endParaRPr lang="en-US" sz="2400">
              <a:latin typeface="Avenir Next Regular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2638" y="2740025"/>
            <a:ext cx="184150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rgbClr val="B00000"/>
              </a:solidFill>
              <a:latin typeface="+mj-lt"/>
              <a:ea typeface="+mn-ea"/>
            </a:endParaRPr>
          </a:p>
        </p:txBody>
      </p:sp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1209675" y="3405188"/>
            <a:ext cx="711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buFont typeface="Arial" pitchFamily="34" charset="0"/>
              <a:buChar char="•"/>
            </a:pPr>
            <a:endParaRPr lang="en-US" sz="2400">
              <a:latin typeface="Avenir Next Regular" charset="0"/>
            </a:endParaRPr>
          </a:p>
        </p:txBody>
      </p:sp>
      <p:pic>
        <p:nvPicPr>
          <p:cNvPr id="21511" name="Picture 7" descr="Instructo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704850"/>
            <a:ext cx="6048375" cy="54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2B0F5A9E-6874-4B42-AF56-B4AF033AA5B4}" type="slidenum">
              <a:rPr lang="en-US">
                <a:solidFill>
                  <a:srgbClr val="6C6C73"/>
                </a:solidFill>
                <a:latin typeface="Impact" pitchFamily="34" charset="0"/>
              </a:rPr>
              <a:pPr eaLnBrk="1" hangingPunct="1"/>
              <a:t>9</a:t>
            </a:fld>
            <a:endParaRPr lang="en-US">
              <a:solidFill>
                <a:srgbClr val="6C6C73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11049</TotalTime>
  <Words>421</Words>
  <Application>Microsoft Office PowerPoint</Application>
  <PresentationFormat>On-screen Show (4:3)</PresentationFormat>
  <Paragraphs>119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Times New Roman</vt:lpstr>
      <vt:lpstr>MS PGothic</vt:lpstr>
      <vt:lpstr>Arial</vt:lpstr>
      <vt:lpstr>Impact</vt:lpstr>
      <vt:lpstr>Calibri</vt:lpstr>
      <vt:lpstr>Arial Hebrew</vt:lpstr>
      <vt:lpstr>Avenir Heavy</vt:lpstr>
      <vt:lpstr>Avenir Next Regular</vt:lpstr>
      <vt:lpstr>Newsprint</vt:lpstr>
      <vt:lpstr>PowerPoint Presentation</vt:lpstr>
      <vt:lpstr>USG Initiatives</vt:lpstr>
      <vt:lpstr>A Critical Need – MATH 1113 Precalculus</vt:lpstr>
      <vt:lpstr>A Promising Approach: The Emporium Model</vt:lpstr>
      <vt:lpstr> </vt:lpstr>
      <vt:lpstr>USG Virtual Emporium</vt:lpstr>
      <vt:lpstr>Online Precalculus Course Project</vt:lpstr>
      <vt:lpstr>Timeline &amp; Goals</vt:lpstr>
      <vt:lpstr>Who Are the Instructors?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 Perceptions/Feedback</vt:lpstr>
      <vt:lpstr>Next Steps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Myk Garn</dc:creator>
  <cp:lastModifiedBy>Alisha Kennedy</cp:lastModifiedBy>
  <cp:revision>155</cp:revision>
  <cp:lastPrinted>2013-11-02T15:03:24Z</cp:lastPrinted>
  <dcterms:created xsi:type="dcterms:W3CDTF">2013-09-03T15:58:08Z</dcterms:created>
  <dcterms:modified xsi:type="dcterms:W3CDTF">2014-05-13T21:00:17Z</dcterms:modified>
</cp:coreProperties>
</file>